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45" r:id="rId2"/>
  </p:sldMasterIdLst>
  <p:notesMasterIdLst>
    <p:notesMasterId r:id="rId51"/>
  </p:notesMasterIdLst>
  <p:handoutMasterIdLst>
    <p:handoutMasterId r:id="rId52"/>
  </p:handoutMasterIdLst>
  <p:sldIdLst>
    <p:sldId id="656" r:id="rId3"/>
    <p:sldId id="729" r:id="rId4"/>
    <p:sldId id="713" r:id="rId5"/>
    <p:sldId id="469" r:id="rId6"/>
    <p:sldId id="733" r:id="rId7"/>
    <p:sldId id="758" r:id="rId8"/>
    <p:sldId id="759" r:id="rId9"/>
    <p:sldId id="756" r:id="rId10"/>
    <p:sldId id="755" r:id="rId11"/>
    <p:sldId id="757" r:id="rId12"/>
    <p:sldId id="760" r:id="rId13"/>
    <p:sldId id="762" r:id="rId14"/>
    <p:sldId id="764" r:id="rId15"/>
    <p:sldId id="761" r:id="rId16"/>
    <p:sldId id="765" r:id="rId17"/>
    <p:sldId id="766" r:id="rId18"/>
    <p:sldId id="767" r:id="rId19"/>
    <p:sldId id="768" r:id="rId20"/>
    <p:sldId id="769" r:id="rId21"/>
    <p:sldId id="770" r:id="rId22"/>
    <p:sldId id="771" r:id="rId23"/>
    <p:sldId id="772" r:id="rId24"/>
    <p:sldId id="752" r:id="rId25"/>
    <p:sldId id="732" r:id="rId26"/>
    <p:sldId id="730" r:id="rId27"/>
    <p:sldId id="731" r:id="rId28"/>
    <p:sldId id="734" r:id="rId29"/>
    <p:sldId id="735" r:id="rId30"/>
    <p:sldId id="736" r:id="rId31"/>
    <p:sldId id="737" r:id="rId32"/>
    <p:sldId id="738" r:id="rId33"/>
    <p:sldId id="739" r:id="rId34"/>
    <p:sldId id="740" r:id="rId35"/>
    <p:sldId id="741" r:id="rId36"/>
    <p:sldId id="742" r:id="rId37"/>
    <p:sldId id="743" r:id="rId38"/>
    <p:sldId id="744" r:id="rId39"/>
    <p:sldId id="746" r:id="rId40"/>
    <p:sldId id="747" r:id="rId41"/>
    <p:sldId id="687" r:id="rId42"/>
    <p:sldId id="708" r:id="rId43"/>
    <p:sldId id="709" r:id="rId44"/>
    <p:sldId id="710" r:id="rId45"/>
    <p:sldId id="751" r:id="rId46"/>
    <p:sldId id="711" r:id="rId47"/>
    <p:sldId id="657" r:id="rId48"/>
    <p:sldId id="719" r:id="rId49"/>
    <p:sldId id="718" r:id="rId50"/>
  </p:sldIdLst>
  <p:sldSz cx="9144000" cy="6858000" type="screen4x3"/>
  <p:notesSz cx="9926638" cy="67976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>
          <p15:clr>
            <a:srgbClr val="A4A3A4"/>
          </p15:clr>
        </p15:guide>
        <p15:guide id="2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FF00FF"/>
    <a:srgbClr val="0099FF"/>
    <a:srgbClr val="CCECFF"/>
    <a:srgbClr val="FF3300"/>
    <a:srgbClr val="EAEAEA"/>
    <a:srgbClr val="99CCFF"/>
    <a:srgbClr val="663300"/>
    <a:srgbClr val="FD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Φωτεινό στυλ 3 - Έμφαση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Φωτεινό στυλ 1 - Έμφαση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Φωτεινό στυλ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2" autoAdjust="0"/>
    <p:restoredTop sz="99542" autoAdjust="0"/>
  </p:normalViewPr>
  <p:slideViewPr>
    <p:cSldViewPr>
      <p:cViewPr>
        <p:scale>
          <a:sx n="90" d="100"/>
          <a:sy n="90" d="100"/>
        </p:scale>
        <p:origin x="-2466" y="-606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5" d="100"/>
          <a:sy n="115" d="100"/>
        </p:scale>
        <p:origin x="-2046" y="-102"/>
      </p:cViewPr>
      <p:guideLst>
        <p:guide orient="horz" pos="2141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6.xml"/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22B1C7-E59C-4170-9ADA-A009949AE4E1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F2DA2B66-E486-47C7-A39A-8C2F8F6D240B}">
      <dgm:prSet phldrT="[Text]" custT="1"/>
      <dgm:spPr>
        <a:solidFill>
          <a:srgbClr val="4BACC6"/>
        </a:solidFill>
      </dgm:spPr>
      <dgm:t>
        <a:bodyPr/>
        <a:lstStyle/>
        <a:p>
          <a:r>
            <a:rPr lang="en-US" sz="2200" dirty="0" smtClean="0">
              <a:solidFill>
                <a:schemeClr val="bg2"/>
              </a:solidFill>
            </a:rPr>
            <a:t>Risk Analysis</a:t>
          </a:r>
          <a:endParaRPr lang="el-GR" sz="2200" b="1" dirty="0">
            <a:solidFill>
              <a:schemeClr val="bg2"/>
            </a:solidFill>
          </a:endParaRPr>
        </a:p>
      </dgm:t>
    </dgm:pt>
    <dgm:pt modelId="{1A0E2C37-8EEF-4F0F-8BDF-18DE0C661E09}" type="parTrans" cxnId="{BBA56869-236E-4A06-BACC-80EEEFDFC1FF}">
      <dgm:prSet/>
      <dgm:spPr/>
      <dgm:t>
        <a:bodyPr/>
        <a:lstStyle/>
        <a:p>
          <a:endParaRPr lang="el-GR"/>
        </a:p>
      </dgm:t>
    </dgm:pt>
    <dgm:pt modelId="{4D111DA7-D297-4E56-AA10-F09D4C9D59E5}" type="sibTrans" cxnId="{BBA56869-236E-4A06-BACC-80EEEFDFC1FF}">
      <dgm:prSet/>
      <dgm:spPr/>
      <dgm:t>
        <a:bodyPr/>
        <a:lstStyle/>
        <a:p>
          <a:endParaRPr lang="el-GR"/>
        </a:p>
      </dgm:t>
    </dgm:pt>
    <dgm:pt modelId="{23928340-7098-4EA1-B35D-BD88B31B2CCC}">
      <dgm:prSet phldrT="[Text]" custT="1"/>
      <dgm:spPr>
        <a:solidFill>
          <a:srgbClr val="60E146"/>
        </a:solidFill>
      </dgm:spPr>
      <dgm:t>
        <a:bodyPr/>
        <a:lstStyle/>
        <a:p>
          <a:r>
            <a:rPr lang="en-US" sz="2200" dirty="0" smtClean="0">
              <a:solidFill>
                <a:schemeClr val="bg2"/>
              </a:solidFill>
            </a:rPr>
            <a:t>Strategies Development for Risk Reduction</a:t>
          </a:r>
          <a:endParaRPr lang="el-GR" sz="2200" dirty="0">
            <a:solidFill>
              <a:schemeClr val="bg2"/>
            </a:solidFill>
          </a:endParaRPr>
        </a:p>
      </dgm:t>
    </dgm:pt>
    <dgm:pt modelId="{2EC53500-A0AE-4AED-8D97-F789DA1621CE}" type="parTrans" cxnId="{737644FB-4004-4004-B1DD-0CE7D2FEC76D}">
      <dgm:prSet/>
      <dgm:spPr/>
      <dgm:t>
        <a:bodyPr/>
        <a:lstStyle/>
        <a:p>
          <a:endParaRPr lang="el-GR"/>
        </a:p>
      </dgm:t>
    </dgm:pt>
    <dgm:pt modelId="{F4E773A7-6FCA-47AF-B358-02C60968052C}" type="sibTrans" cxnId="{737644FB-4004-4004-B1DD-0CE7D2FEC76D}">
      <dgm:prSet/>
      <dgm:spPr/>
      <dgm:t>
        <a:bodyPr/>
        <a:lstStyle/>
        <a:p>
          <a:endParaRPr lang="el-GR"/>
        </a:p>
      </dgm:t>
    </dgm:pt>
    <dgm:pt modelId="{FBB332C0-E8AC-4943-9CBD-C8D206EB3532}">
      <dgm:prSet phldrT="[Text]" custT="1"/>
      <dgm:spPr>
        <a:solidFill>
          <a:srgbClr val="F79646"/>
        </a:solidFill>
      </dgm:spPr>
      <dgm:t>
        <a:bodyPr/>
        <a:lstStyle/>
        <a:p>
          <a:r>
            <a:rPr lang="en-US" sz="2200" dirty="0" smtClean="0">
              <a:solidFill>
                <a:schemeClr val="bg2"/>
              </a:solidFill>
            </a:rPr>
            <a:t>Policies for Strategies Implementation</a:t>
          </a:r>
          <a:endParaRPr lang="el-GR" sz="2200" dirty="0">
            <a:solidFill>
              <a:schemeClr val="bg2"/>
            </a:solidFill>
          </a:endParaRPr>
        </a:p>
      </dgm:t>
    </dgm:pt>
    <dgm:pt modelId="{83F8748A-23DF-4F3E-A664-CF968822182A}" type="parTrans" cxnId="{2CADED72-CE54-45FB-BCC8-874331E770A4}">
      <dgm:prSet/>
      <dgm:spPr/>
      <dgm:t>
        <a:bodyPr/>
        <a:lstStyle/>
        <a:p>
          <a:endParaRPr lang="el-GR"/>
        </a:p>
      </dgm:t>
    </dgm:pt>
    <dgm:pt modelId="{9985E6D9-0345-40CD-9D64-319ED1CE280F}" type="sibTrans" cxnId="{2CADED72-CE54-45FB-BCC8-874331E770A4}">
      <dgm:prSet/>
      <dgm:spPr/>
      <dgm:t>
        <a:bodyPr/>
        <a:lstStyle/>
        <a:p>
          <a:endParaRPr lang="el-GR"/>
        </a:p>
      </dgm:t>
    </dgm:pt>
    <dgm:pt modelId="{3F9FB581-5186-477B-92AC-3C87C45D4DCF}" type="pres">
      <dgm:prSet presAssocID="{F122B1C7-E59C-4170-9ADA-A009949AE4E1}" presName="CompostProcess" presStyleCnt="0">
        <dgm:presLayoutVars>
          <dgm:dir/>
          <dgm:resizeHandles val="exact"/>
        </dgm:presLayoutVars>
      </dgm:prSet>
      <dgm:spPr/>
    </dgm:pt>
    <dgm:pt modelId="{00CD836C-172F-47F1-B99A-5AAF8B030733}" type="pres">
      <dgm:prSet presAssocID="{F122B1C7-E59C-4170-9ADA-A009949AE4E1}" presName="arrow" presStyleLbl="bgShp" presStyleIdx="0" presStyleCnt="1" custScaleX="76631" custScaleY="24117" custLinFactY="200000" custLinFactNeighborX="-189" custLinFactNeighborY="212754"/>
      <dgm:spPr>
        <a:noFill/>
        <a:ln>
          <a:noFill/>
        </a:ln>
      </dgm:spPr>
    </dgm:pt>
    <dgm:pt modelId="{850EC6C2-0612-4F7E-B521-6BEB67374582}" type="pres">
      <dgm:prSet presAssocID="{F122B1C7-E59C-4170-9ADA-A009949AE4E1}" presName="linearProcess" presStyleCnt="0"/>
      <dgm:spPr/>
    </dgm:pt>
    <dgm:pt modelId="{0062FAA5-5FF1-49EF-BB39-736B817B9293}" type="pres">
      <dgm:prSet presAssocID="{F2DA2B66-E486-47C7-A39A-8C2F8F6D240B}" presName="textNode" presStyleLbl="node1" presStyleIdx="0" presStyleCnt="3" custScaleX="75526" custScaleY="137504" custLinFactNeighborY="-1644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6E62167-5767-43F8-8823-81F4C0E21B13}" type="pres">
      <dgm:prSet presAssocID="{4D111DA7-D297-4E56-AA10-F09D4C9D59E5}" presName="sibTrans" presStyleCnt="0"/>
      <dgm:spPr/>
    </dgm:pt>
    <dgm:pt modelId="{2784ED6F-6049-455B-B563-F29E6BC4CB74}" type="pres">
      <dgm:prSet presAssocID="{23928340-7098-4EA1-B35D-BD88B31B2CCC}" presName="textNode" presStyleLbl="node1" presStyleIdx="1" presStyleCnt="3" custScaleY="137504" custLinFactNeighborX="2556" custLinFactNeighborY="-1644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7A1B0A4-771C-45B6-ABF5-64377159F732}" type="pres">
      <dgm:prSet presAssocID="{F4E773A7-6FCA-47AF-B358-02C60968052C}" presName="sibTrans" presStyleCnt="0"/>
      <dgm:spPr/>
    </dgm:pt>
    <dgm:pt modelId="{4FF820B0-BDEB-44A8-B038-95FB2E899349}" type="pres">
      <dgm:prSet presAssocID="{FBB332C0-E8AC-4943-9CBD-C8D206EB3532}" presName="textNode" presStyleLbl="node1" presStyleIdx="2" presStyleCnt="3" custScaleX="103474" custScaleY="136228" custLinFactNeighborY="-158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9A9C2D5-F37A-4CBF-84C4-50B84C894112}" type="presOf" srcId="{F122B1C7-E59C-4170-9ADA-A009949AE4E1}" destId="{3F9FB581-5186-477B-92AC-3C87C45D4DCF}" srcOrd="0" destOrd="0" presId="urn:microsoft.com/office/officeart/2005/8/layout/hProcess9"/>
    <dgm:cxn modelId="{2CADED72-CE54-45FB-BCC8-874331E770A4}" srcId="{F122B1C7-E59C-4170-9ADA-A009949AE4E1}" destId="{FBB332C0-E8AC-4943-9CBD-C8D206EB3532}" srcOrd="2" destOrd="0" parTransId="{83F8748A-23DF-4F3E-A664-CF968822182A}" sibTransId="{9985E6D9-0345-40CD-9D64-319ED1CE280F}"/>
    <dgm:cxn modelId="{609E8353-C789-4FFD-A84F-540E992F9E9A}" type="presOf" srcId="{23928340-7098-4EA1-B35D-BD88B31B2CCC}" destId="{2784ED6F-6049-455B-B563-F29E6BC4CB74}" srcOrd="0" destOrd="0" presId="urn:microsoft.com/office/officeart/2005/8/layout/hProcess9"/>
    <dgm:cxn modelId="{AFFAEFA9-A90A-4FFB-ACE1-08A6D6026430}" type="presOf" srcId="{FBB332C0-E8AC-4943-9CBD-C8D206EB3532}" destId="{4FF820B0-BDEB-44A8-B038-95FB2E899349}" srcOrd="0" destOrd="0" presId="urn:microsoft.com/office/officeart/2005/8/layout/hProcess9"/>
    <dgm:cxn modelId="{65B73DE7-72EB-4AA0-817A-2837FD219E8F}" type="presOf" srcId="{F2DA2B66-E486-47C7-A39A-8C2F8F6D240B}" destId="{0062FAA5-5FF1-49EF-BB39-736B817B9293}" srcOrd="0" destOrd="0" presId="urn:microsoft.com/office/officeart/2005/8/layout/hProcess9"/>
    <dgm:cxn modelId="{BBA56869-236E-4A06-BACC-80EEEFDFC1FF}" srcId="{F122B1C7-E59C-4170-9ADA-A009949AE4E1}" destId="{F2DA2B66-E486-47C7-A39A-8C2F8F6D240B}" srcOrd="0" destOrd="0" parTransId="{1A0E2C37-8EEF-4F0F-8BDF-18DE0C661E09}" sibTransId="{4D111DA7-D297-4E56-AA10-F09D4C9D59E5}"/>
    <dgm:cxn modelId="{737644FB-4004-4004-B1DD-0CE7D2FEC76D}" srcId="{F122B1C7-E59C-4170-9ADA-A009949AE4E1}" destId="{23928340-7098-4EA1-B35D-BD88B31B2CCC}" srcOrd="1" destOrd="0" parTransId="{2EC53500-A0AE-4AED-8D97-F789DA1621CE}" sibTransId="{F4E773A7-6FCA-47AF-B358-02C60968052C}"/>
    <dgm:cxn modelId="{87080F51-64F0-4BEB-A0FA-30E7445A26A8}" type="presParOf" srcId="{3F9FB581-5186-477B-92AC-3C87C45D4DCF}" destId="{00CD836C-172F-47F1-B99A-5AAF8B030733}" srcOrd="0" destOrd="0" presId="urn:microsoft.com/office/officeart/2005/8/layout/hProcess9"/>
    <dgm:cxn modelId="{C243B98E-869F-4DC6-9149-095EB939AC0D}" type="presParOf" srcId="{3F9FB581-5186-477B-92AC-3C87C45D4DCF}" destId="{850EC6C2-0612-4F7E-B521-6BEB67374582}" srcOrd="1" destOrd="0" presId="urn:microsoft.com/office/officeart/2005/8/layout/hProcess9"/>
    <dgm:cxn modelId="{35543A69-12D8-4FE0-BABB-18B6F62F8F17}" type="presParOf" srcId="{850EC6C2-0612-4F7E-B521-6BEB67374582}" destId="{0062FAA5-5FF1-49EF-BB39-736B817B9293}" srcOrd="0" destOrd="0" presId="urn:microsoft.com/office/officeart/2005/8/layout/hProcess9"/>
    <dgm:cxn modelId="{1BF45E50-F617-466D-B8A1-3118560F3FA8}" type="presParOf" srcId="{850EC6C2-0612-4F7E-B521-6BEB67374582}" destId="{D6E62167-5767-43F8-8823-81F4C0E21B13}" srcOrd="1" destOrd="0" presId="urn:microsoft.com/office/officeart/2005/8/layout/hProcess9"/>
    <dgm:cxn modelId="{74AD45CA-1982-483E-8ECA-7141D21A4E44}" type="presParOf" srcId="{850EC6C2-0612-4F7E-B521-6BEB67374582}" destId="{2784ED6F-6049-455B-B563-F29E6BC4CB74}" srcOrd="2" destOrd="0" presId="urn:microsoft.com/office/officeart/2005/8/layout/hProcess9"/>
    <dgm:cxn modelId="{49AE968E-D7A4-47EF-A995-F7A7CD77DD78}" type="presParOf" srcId="{850EC6C2-0612-4F7E-B521-6BEB67374582}" destId="{C7A1B0A4-771C-45B6-ABF5-64377159F732}" srcOrd="3" destOrd="0" presId="urn:microsoft.com/office/officeart/2005/8/layout/hProcess9"/>
    <dgm:cxn modelId="{4481DAC4-CDE0-47F5-B6FE-AA676330F985}" type="presParOf" srcId="{850EC6C2-0612-4F7E-B521-6BEB67374582}" destId="{4FF820B0-BDEB-44A8-B038-95FB2E89934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22B1C7-E59C-4170-9ADA-A009949AE4E1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F2DA2B66-E486-47C7-A39A-8C2F8F6D240B}">
      <dgm:prSet phldrT="[Text]" custT="1"/>
      <dgm:spPr>
        <a:solidFill>
          <a:srgbClr val="4BACC6"/>
        </a:solidFill>
      </dgm:spPr>
      <dgm:t>
        <a:bodyPr/>
        <a:lstStyle/>
        <a:p>
          <a:r>
            <a:rPr lang="en-US" sz="2000" b="0" dirty="0" smtClean="0">
              <a:solidFill>
                <a:schemeClr val="bg2"/>
              </a:solidFill>
            </a:rPr>
            <a:t>River basin level approach</a:t>
          </a:r>
          <a:endParaRPr lang="el-GR" sz="2000" b="0" dirty="0">
            <a:solidFill>
              <a:schemeClr val="bg2"/>
            </a:solidFill>
          </a:endParaRPr>
        </a:p>
      </dgm:t>
    </dgm:pt>
    <dgm:pt modelId="{1A0E2C37-8EEF-4F0F-8BDF-18DE0C661E09}" type="parTrans" cxnId="{BBA56869-236E-4A06-BACC-80EEEFDFC1FF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4D111DA7-D297-4E56-AA10-F09D4C9D59E5}" type="sibTrans" cxnId="{BBA56869-236E-4A06-BACC-80EEEFDFC1FF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23928340-7098-4EA1-B35D-BD88B31B2CCC}">
      <dgm:prSet phldrT="[Text]" custT="1"/>
      <dgm:spPr>
        <a:solidFill>
          <a:srgbClr val="48D491"/>
        </a:solidFill>
      </dgm:spPr>
      <dgm:t>
        <a:bodyPr/>
        <a:lstStyle/>
        <a:p>
          <a:r>
            <a:rPr lang="en-US" sz="2000" b="0" dirty="0" err="1" smtClean="0">
              <a:solidFill>
                <a:schemeClr val="bg2"/>
              </a:solidFill>
            </a:rPr>
            <a:t>Interdisci-plinarity</a:t>
          </a:r>
          <a:endParaRPr lang="el-GR" sz="2000" b="0" dirty="0">
            <a:solidFill>
              <a:schemeClr val="bg2"/>
            </a:solidFill>
          </a:endParaRPr>
        </a:p>
      </dgm:t>
    </dgm:pt>
    <dgm:pt modelId="{2EC53500-A0AE-4AED-8D97-F789DA1621CE}" type="parTrans" cxnId="{737644FB-4004-4004-B1DD-0CE7D2FEC76D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F4E773A7-6FCA-47AF-B358-02C60968052C}" type="sibTrans" cxnId="{737644FB-4004-4004-B1DD-0CE7D2FEC76D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FBB332C0-E8AC-4943-9CBD-C8D206EB3532}">
      <dgm:prSet phldrT="[Text]" custT="1"/>
      <dgm:spPr>
        <a:solidFill>
          <a:srgbClr val="60E146"/>
        </a:solidFill>
      </dgm:spPr>
      <dgm:t>
        <a:bodyPr/>
        <a:lstStyle/>
        <a:p>
          <a:r>
            <a:rPr lang="en-US" sz="2000" b="0" dirty="0" err="1" smtClean="0">
              <a:solidFill>
                <a:schemeClr val="bg2"/>
              </a:solidFill>
            </a:rPr>
            <a:t>Vulnera-bility</a:t>
          </a:r>
          <a:r>
            <a:rPr lang="en-US" sz="2000" b="0" dirty="0" smtClean="0">
              <a:solidFill>
                <a:schemeClr val="bg2"/>
              </a:solidFill>
            </a:rPr>
            <a:t> and Risk Reduction</a:t>
          </a:r>
          <a:endParaRPr lang="el-GR" sz="2000" b="0" dirty="0">
            <a:solidFill>
              <a:schemeClr val="bg2"/>
            </a:solidFill>
          </a:endParaRPr>
        </a:p>
      </dgm:t>
    </dgm:pt>
    <dgm:pt modelId="{83F8748A-23DF-4F3E-A664-CF968822182A}" type="parTrans" cxnId="{2CADED72-CE54-45FB-BCC8-874331E770A4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9985E6D9-0345-40CD-9D64-319ED1CE280F}" type="sibTrans" cxnId="{2CADED72-CE54-45FB-BCC8-874331E770A4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6EA63CD8-89A5-41EF-A717-4B535D2A98A2}">
      <dgm:prSet custT="1"/>
      <dgm:spPr>
        <a:solidFill>
          <a:srgbClr val="D5EC46"/>
        </a:solidFill>
      </dgm:spPr>
      <dgm:t>
        <a:bodyPr/>
        <a:lstStyle/>
        <a:p>
          <a:r>
            <a:rPr lang="en-US" sz="2000" b="0" dirty="0" smtClean="0">
              <a:solidFill>
                <a:schemeClr val="bg2"/>
              </a:solidFill>
            </a:rPr>
            <a:t>Addressing the Impacts of Climate Change</a:t>
          </a:r>
          <a:endParaRPr lang="el-GR" sz="2000" b="0" dirty="0">
            <a:solidFill>
              <a:schemeClr val="bg2"/>
            </a:solidFill>
          </a:endParaRPr>
        </a:p>
      </dgm:t>
    </dgm:pt>
    <dgm:pt modelId="{ABF20A3E-251E-49B0-AD9C-4B224193BBD2}" type="parTrans" cxnId="{A9F6BFF7-FE1B-4057-9A70-35EBD2B272B4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FAF6FB52-7046-4DFD-98B3-237F890DAB63}" type="sibTrans" cxnId="{A9F6BFF7-FE1B-4057-9A70-35EBD2B272B4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818B4F42-3852-4FD5-8378-C8C2DDE736EA}">
      <dgm:prSet custT="1"/>
      <dgm:spPr>
        <a:solidFill>
          <a:srgbClr val="F79646"/>
        </a:solidFill>
      </dgm:spPr>
      <dgm:t>
        <a:bodyPr/>
        <a:lstStyle/>
        <a:p>
          <a:r>
            <a:rPr lang="en-US" sz="2000" b="0" dirty="0" smtClean="0">
              <a:solidFill>
                <a:schemeClr val="bg2"/>
              </a:solidFill>
            </a:rPr>
            <a:t>Stake-holders Involve-</a:t>
          </a:r>
          <a:r>
            <a:rPr lang="en-US" sz="2000" b="0" dirty="0" err="1" smtClean="0">
              <a:solidFill>
                <a:schemeClr val="bg2"/>
              </a:solidFill>
            </a:rPr>
            <a:t>ment</a:t>
          </a:r>
          <a:endParaRPr lang="el-GR" sz="2000" b="0" dirty="0">
            <a:solidFill>
              <a:schemeClr val="bg2"/>
            </a:solidFill>
          </a:endParaRPr>
        </a:p>
      </dgm:t>
    </dgm:pt>
    <dgm:pt modelId="{5F403212-9653-4785-A9A4-83D31A91A0E8}" type="parTrans" cxnId="{3F3C719B-D432-4ADE-A01B-3CE53D0C2D01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CC28CA66-2C5B-4172-BFD1-DEEEE807DB74}" type="sibTrans" cxnId="{3F3C719B-D432-4ADE-A01B-3CE53D0C2D01}">
      <dgm:prSet/>
      <dgm:spPr/>
      <dgm:t>
        <a:bodyPr/>
        <a:lstStyle/>
        <a:p>
          <a:endParaRPr lang="el-GR" b="1">
            <a:solidFill>
              <a:schemeClr val="tx1"/>
            </a:solidFill>
          </a:endParaRPr>
        </a:p>
      </dgm:t>
    </dgm:pt>
    <dgm:pt modelId="{3F9FB581-5186-477B-92AC-3C87C45D4DCF}" type="pres">
      <dgm:prSet presAssocID="{F122B1C7-E59C-4170-9ADA-A009949AE4E1}" presName="CompostProcess" presStyleCnt="0">
        <dgm:presLayoutVars>
          <dgm:dir/>
          <dgm:resizeHandles val="exact"/>
        </dgm:presLayoutVars>
      </dgm:prSet>
      <dgm:spPr/>
    </dgm:pt>
    <dgm:pt modelId="{00CD836C-172F-47F1-B99A-5AAF8B030733}" type="pres">
      <dgm:prSet presAssocID="{F122B1C7-E59C-4170-9ADA-A009949AE4E1}" presName="arrow" presStyleLbl="bgShp" presStyleIdx="0" presStyleCnt="1"/>
      <dgm:spPr>
        <a:noFill/>
        <a:ln>
          <a:noFill/>
        </a:ln>
      </dgm:spPr>
    </dgm:pt>
    <dgm:pt modelId="{850EC6C2-0612-4F7E-B521-6BEB67374582}" type="pres">
      <dgm:prSet presAssocID="{F122B1C7-E59C-4170-9ADA-A009949AE4E1}" presName="linearProcess" presStyleCnt="0"/>
      <dgm:spPr/>
    </dgm:pt>
    <dgm:pt modelId="{0062FAA5-5FF1-49EF-BB39-736B817B9293}" type="pres">
      <dgm:prSet presAssocID="{F2DA2B66-E486-47C7-A39A-8C2F8F6D240B}" presName="textNode" presStyleLbl="node1" presStyleIdx="0" presStyleCnt="5" custScaleX="178674" custScaleY="136505" custLinFactNeighborX="1912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6E62167-5767-43F8-8823-81F4C0E21B13}" type="pres">
      <dgm:prSet presAssocID="{4D111DA7-D297-4E56-AA10-F09D4C9D59E5}" presName="sibTrans" presStyleCnt="0"/>
      <dgm:spPr/>
    </dgm:pt>
    <dgm:pt modelId="{2784ED6F-6049-455B-B563-F29E6BC4CB74}" type="pres">
      <dgm:prSet presAssocID="{23928340-7098-4EA1-B35D-BD88B31B2CCC}" presName="textNode" presStyleLbl="node1" presStyleIdx="1" presStyleCnt="5" custScaleX="163279" custScaleY="132076" custLinFactNeighborX="-2789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7A1B0A4-771C-45B6-ABF5-64377159F732}" type="pres">
      <dgm:prSet presAssocID="{F4E773A7-6FCA-47AF-B358-02C60968052C}" presName="sibTrans" presStyleCnt="0"/>
      <dgm:spPr/>
    </dgm:pt>
    <dgm:pt modelId="{4FF820B0-BDEB-44A8-B038-95FB2E899349}" type="pres">
      <dgm:prSet presAssocID="{FBB332C0-E8AC-4943-9CBD-C8D206EB3532}" presName="textNode" presStyleLbl="node1" presStyleIdx="2" presStyleCnt="5" custScaleX="180605" custScaleY="136505" custLinFactNeighborX="-6607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BB376D3-13AB-43CC-9DE4-7FC171755A88}" type="pres">
      <dgm:prSet presAssocID="{9985E6D9-0345-40CD-9D64-319ED1CE280F}" presName="sibTrans" presStyleCnt="0"/>
      <dgm:spPr/>
    </dgm:pt>
    <dgm:pt modelId="{8E4D3C64-B555-4333-988E-DAFEC6164ADF}" type="pres">
      <dgm:prSet presAssocID="{6EA63CD8-89A5-41EF-A717-4B535D2A98A2}" presName="textNode" presStyleLbl="node1" presStyleIdx="3" presStyleCnt="5" custScaleX="194865" custScaleY="143267" custLinFactNeighborX="-856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0359C8-6C92-4BDD-8B4D-19F826838D59}" type="pres">
      <dgm:prSet presAssocID="{FAF6FB52-7046-4DFD-98B3-237F890DAB63}" presName="sibTrans" presStyleCnt="0"/>
      <dgm:spPr/>
    </dgm:pt>
    <dgm:pt modelId="{698662A4-4DC8-4750-A605-9C792455C28D}" type="pres">
      <dgm:prSet presAssocID="{818B4F42-3852-4FD5-8378-C8C2DDE736EA}" presName="textNode" presStyleLbl="node1" presStyleIdx="4" presStyleCnt="5" custScaleX="186120" custScaleY="143267" custLinFactX="-1859" custLinFactNeighborX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BA56869-236E-4A06-BACC-80EEEFDFC1FF}" srcId="{F122B1C7-E59C-4170-9ADA-A009949AE4E1}" destId="{F2DA2B66-E486-47C7-A39A-8C2F8F6D240B}" srcOrd="0" destOrd="0" parTransId="{1A0E2C37-8EEF-4F0F-8BDF-18DE0C661E09}" sibTransId="{4D111DA7-D297-4E56-AA10-F09D4C9D59E5}"/>
    <dgm:cxn modelId="{3F3C719B-D432-4ADE-A01B-3CE53D0C2D01}" srcId="{F122B1C7-E59C-4170-9ADA-A009949AE4E1}" destId="{818B4F42-3852-4FD5-8378-C8C2DDE736EA}" srcOrd="4" destOrd="0" parTransId="{5F403212-9653-4785-A9A4-83D31A91A0E8}" sibTransId="{CC28CA66-2C5B-4172-BFD1-DEEEE807DB74}"/>
    <dgm:cxn modelId="{737644FB-4004-4004-B1DD-0CE7D2FEC76D}" srcId="{F122B1C7-E59C-4170-9ADA-A009949AE4E1}" destId="{23928340-7098-4EA1-B35D-BD88B31B2CCC}" srcOrd="1" destOrd="0" parTransId="{2EC53500-A0AE-4AED-8D97-F789DA1621CE}" sibTransId="{F4E773A7-6FCA-47AF-B358-02C60968052C}"/>
    <dgm:cxn modelId="{A9F6BFF7-FE1B-4057-9A70-35EBD2B272B4}" srcId="{F122B1C7-E59C-4170-9ADA-A009949AE4E1}" destId="{6EA63CD8-89A5-41EF-A717-4B535D2A98A2}" srcOrd="3" destOrd="0" parTransId="{ABF20A3E-251E-49B0-AD9C-4B224193BBD2}" sibTransId="{FAF6FB52-7046-4DFD-98B3-237F890DAB63}"/>
    <dgm:cxn modelId="{4DC83A20-189B-46A3-9BD2-702B540F3D28}" type="presOf" srcId="{F122B1C7-E59C-4170-9ADA-A009949AE4E1}" destId="{3F9FB581-5186-477B-92AC-3C87C45D4DCF}" srcOrd="0" destOrd="0" presId="urn:microsoft.com/office/officeart/2005/8/layout/hProcess9"/>
    <dgm:cxn modelId="{0B83E7AC-B917-4307-8A0F-DBAC73337068}" type="presOf" srcId="{F2DA2B66-E486-47C7-A39A-8C2F8F6D240B}" destId="{0062FAA5-5FF1-49EF-BB39-736B817B9293}" srcOrd="0" destOrd="0" presId="urn:microsoft.com/office/officeart/2005/8/layout/hProcess9"/>
    <dgm:cxn modelId="{02A1E76F-DD12-4A99-88C9-C4C98B7F9243}" type="presOf" srcId="{23928340-7098-4EA1-B35D-BD88B31B2CCC}" destId="{2784ED6F-6049-455B-B563-F29E6BC4CB74}" srcOrd="0" destOrd="0" presId="urn:microsoft.com/office/officeart/2005/8/layout/hProcess9"/>
    <dgm:cxn modelId="{774A243D-9D51-453D-B493-63C2CC9ABBF7}" type="presOf" srcId="{6EA63CD8-89A5-41EF-A717-4B535D2A98A2}" destId="{8E4D3C64-B555-4333-988E-DAFEC6164ADF}" srcOrd="0" destOrd="0" presId="urn:microsoft.com/office/officeart/2005/8/layout/hProcess9"/>
    <dgm:cxn modelId="{BEF2CDFE-DE5B-46F3-BC32-AE2946F439DF}" type="presOf" srcId="{818B4F42-3852-4FD5-8378-C8C2DDE736EA}" destId="{698662A4-4DC8-4750-A605-9C792455C28D}" srcOrd="0" destOrd="0" presId="urn:microsoft.com/office/officeart/2005/8/layout/hProcess9"/>
    <dgm:cxn modelId="{2CADED72-CE54-45FB-BCC8-874331E770A4}" srcId="{F122B1C7-E59C-4170-9ADA-A009949AE4E1}" destId="{FBB332C0-E8AC-4943-9CBD-C8D206EB3532}" srcOrd="2" destOrd="0" parTransId="{83F8748A-23DF-4F3E-A664-CF968822182A}" sibTransId="{9985E6D9-0345-40CD-9D64-319ED1CE280F}"/>
    <dgm:cxn modelId="{30BC40AC-56C0-4F60-998F-091DB90372F3}" type="presOf" srcId="{FBB332C0-E8AC-4943-9CBD-C8D206EB3532}" destId="{4FF820B0-BDEB-44A8-B038-95FB2E899349}" srcOrd="0" destOrd="0" presId="urn:microsoft.com/office/officeart/2005/8/layout/hProcess9"/>
    <dgm:cxn modelId="{15142D56-EFB6-4530-9DFD-931C00D613AE}" type="presParOf" srcId="{3F9FB581-5186-477B-92AC-3C87C45D4DCF}" destId="{00CD836C-172F-47F1-B99A-5AAF8B030733}" srcOrd="0" destOrd="0" presId="urn:microsoft.com/office/officeart/2005/8/layout/hProcess9"/>
    <dgm:cxn modelId="{0B8CC00C-9FF9-40E8-A949-EE5977A9A983}" type="presParOf" srcId="{3F9FB581-5186-477B-92AC-3C87C45D4DCF}" destId="{850EC6C2-0612-4F7E-B521-6BEB67374582}" srcOrd="1" destOrd="0" presId="urn:microsoft.com/office/officeart/2005/8/layout/hProcess9"/>
    <dgm:cxn modelId="{2CC40A17-5A72-4EE6-815E-42409F37FC1C}" type="presParOf" srcId="{850EC6C2-0612-4F7E-B521-6BEB67374582}" destId="{0062FAA5-5FF1-49EF-BB39-736B817B9293}" srcOrd="0" destOrd="0" presId="urn:microsoft.com/office/officeart/2005/8/layout/hProcess9"/>
    <dgm:cxn modelId="{A15E447D-1CCC-4E57-BFD8-C8472033A218}" type="presParOf" srcId="{850EC6C2-0612-4F7E-B521-6BEB67374582}" destId="{D6E62167-5767-43F8-8823-81F4C0E21B13}" srcOrd="1" destOrd="0" presId="urn:microsoft.com/office/officeart/2005/8/layout/hProcess9"/>
    <dgm:cxn modelId="{8A6380FD-0219-4D9F-AD22-896D81558FCC}" type="presParOf" srcId="{850EC6C2-0612-4F7E-B521-6BEB67374582}" destId="{2784ED6F-6049-455B-B563-F29E6BC4CB74}" srcOrd="2" destOrd="0" presId="urn:microsoft.com/office/officeart/2005/8/layout/hProcess9"/>
    <dgm:cxn modelId="{3321CDA4-C5A8-4B17-99BE-AE1B5AA9F196}" type="presParOf" srcId="{850EC6C2-0612-4F7E-B521-6BEB67374582}" destId="{C7A1B0A4-771C-45B6-ABF5-64377159F732}" srcOrd="3" destOrd="0" presId="urn:microsoft.com/office/officeart/2005/8/layout/hProcess9"/>
    <dgm:cxn modelId="{AE5C5714-E92D-4993-B47D-53E1D3754E36}" type="presParOf" srcId="{850EC6C2-0612-4F7E-B521-6BEB67374582}" destId="{4FF820B0-BDEB-44A8-B038-95FB2E899349}" srcOrd="4" destOrd="0" presId="urn:microsoft.com/office/officeart/2005/8/layout/hProcess9"/>
    <dgm:cxn modelId="{1A6DE651-CCAC-4E8B-A2CA-2D9AF2DA7329}" type="presParOf" srcId="{850EC6C2-0612-4F7E-B521-6BEB67374582}" destId="{6BB376D3-13AB-43CC-9DE4-7FC171755A88}" srcOrd="5" destOrd="0" presId="urn:microsoft.com/office/officeart/2005/8/layout/hProcess9"/>
    <dgm:cxn modelId="{3E583573-0036-4EFB-AEB5-6C38CB38665E}" type="presParOf" srcId="{850EC6C2-0612-4F7E-B521-6BEB67374582}" destId="{8E4D3C64-B555-4333-988E-DAFEC6164ADF}" srcOrd="6" destOrd="0" presId="urn:microsoft.com/office/officeart/2005/8/layout/hProcess9"/>
    <dgm:cxn modelId="{17E65ED1-5A76-4A71-908E-E08BF86B7899}" type="presParOf" srcId="{850EC6C2-0612-4F7E-B521-6BEB67374582}" destId="{DC0359C8-6C92-4BDD-8B4D-19F826838D59}" srcOrd="7" destOrd="0" presId="urn:microsoft.com/office/officeart/2005/8/layout/hProcess9"/>
    <dgm:cxn modelId="{53E7B028-9CD1-4BA8-98C7-A9A99758D8C2}" type="presParOf" srcId="{850EC6C2-0612-4F7E-B521-6BEB67374582}" destId="{698662A4-4DC8-4750-A605-9C792455C28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756098-CAA6-41C0-9D69-0D27865A619F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B3836DD-C917-450C-813D-DE092B0B9CC5}">
      <dgm:prSet phldrT="[Κείμενο]" custT="1"/>
      <dgm:spPr/>
      <dgm:t>
        <a:bodyPr/>
        <a:lstStyle/>
        <a:p>
          <a:r>
            <a:rPr lang="en-US" sz="2200" dirty="0" smtClean="0">
              <a:solidFill>
                <a:srgbClr val="FFFFFF"/>
              </a:solidFill>
            </a:rPr>
            <a:t>Call </a:t>
          </a:r>
          <a:r>
            <a:rPr lang="en-US" sz="2000" dirty="0" smtClean="0">
              <a:solidFill>
                <a:srgbClr val="FFFFFF"/>
              </a:solidFill>
            </a:rPr>
            <a:t>(May 2018)</a:t>
          </a:r>
          <a:endParaRPr lang="el-GR" sz="2000" dirty="0" smtClean="0">
            <a:solidFill>
              <a:srgbClr val="FFFFFF"/>
            </a:solidFill>
          </a:endParaRPr>
        </a:p>
      </dgm:t>
    </dgm:pt>
    <dgm:pt modelId="{04F7AB14-D212-40A3-BB50-6F6B5C9B8A30}" type="parTrans" cxnId="{F12447A7-CFA2-44BC-AFCB-E6A5CA0D69F3}">
      <dgm:prSet/>
      <dgm:spPr/>
      <dgm:t>
        <a:bodyPr/>
        <a:lstStyle/>
        <a:p>
          <a:endParaRPr lang="el-GR"/>
        </a:p>
      </dgm:t>
    </dgm:pt>
    <dgm:pt modelId="{E1BCC1DA-5438-40CF-B2E0-C8244338F13A}" type="sibTrans" cxnId="{F12447A7-CFA2-44BC-AFCB-E6A5CA0D69F3}">
      <dgm:prSet/>
      <dgm:spPr/>
      <dgm:t>
        <a:bodyPr/>
        <a:lstStyle/>
        <a:p>
          <a:endParaRPr lang="el-GR"/>
        </a:p>
      </dgm:t>
    </dgm:pt>
    <dgm:pt modelId="{8AEE5C65-C2F9-4BB6-A3A8-D898D2C17909}">
      <dgm:prSet phldrT="[Κείμενο]" custT="1"/>
      <dgm:spPr/>
      <dgm:t>
        <a:bodyPr/>
        <a:lstStyle/>
        <a:p>
          <a:pPr>
            <a:lnSpc>
              <a:spcPct val="114000"/>
            </a:lnSpc>
          </a:pPr>
          <a:r>
            <a:rPr lang="en-US" sz="2200" dirty="0" smtClean="0">
              <a:solidFill>
                <a:srgbClr val="FFFFFF"/>
              </a:solidFill>
            </a:rPr>
            <a:t>Update of the Master Plan for Flood Protection Works in areas of the Prefecture of Thessaloniki</a:t>
          </a:r>
          <a:endParaRPr lang="el-GR" sz="2200" dirty="0">
            <a:solidFill>
              <a:srgbClr val="FFFFFF"/>
            </a:solidFill>
          </a:endParaRPr>
        </a:p>
      </dgm:t>
    </dgm:pt>
    <dgm:pt modelId="{12BC7573-2249-494C-88E0-C8B03EAC9CAF}" type="parTrans" cxnId="{0034A048-6BBB-44BA-AC4A-FC2E01947AAD}">
      <dgm:prSet/>
      <dgm:spPr/>
      <dgm:t>
        <a:bodyPr/>
        <a:lstStyle/>
        <a:p>
          <a:endParaRPr lang="el-GR"/>
        </a:p>
      </dgm:t>
    </dgm:pt>
    <dgm:pt modelId="{5C16EC15-6ECE-43C1-B2B9-492BA9888D98}" type="sibTrans" cxnId="{0034A048-6BBB-44BA-AC4A-FC2E01947AAD}">
      <dgm:prSet/>
      <dgm:spPr/>
      <dgm:t>
        <a:bodyPr/>
        <a:lstStyle/>
        <a:p>
          <a:endParaRPr lang="el-GR"/>
        </a:p>
      </dgm:t>
    </dgm:pt>
    <dgm:pt modelId="{4EEFA367-06D9-4763-BA13-E85230E4EA9E}">
      <dgm:prSet phldrT="[Κείμενο]" custT="1"/>
      <dgm:spPr/>
      <dgm:t>
        <a:bodyPr/>
        <a:lstStyle/>
        <a:p>
          <a:r>
            <a:rPr lang="en-US" sz="2200" b="0" dirty="0" smtClean="0">
              <a:solidFill>
                <a:srgbClr val="FFFFFF"/>
              </a:solidFill>
            </a:rPr>
            <a:t>Directorate of Flood Protection Works and Irrigation Works </a:t>
          </a:r>
          <a:r>
            <a:rPr lang="en-US" sz="2000" b="0" dirty="0" smtClean="0">
              <a:solidFill>
                <a:srgbClr val="FFFFFF"/>
              </a:solidFill>
            </a:rPr>
            <a:t>(D19)</a:t>
          </a:r>
          <a:endParaRPr lang="el-GR" sz="2000" b="0" dirty="0">
            <a:solidFill>
              <a:srgbClr val="FFFFFF"/>
            </a:solidFill>
          </a:endParaRPr>
        </a:p>
      </dgm:t>
    </dgm:pt>
    <dgm:pt modelId="{1774C87B-EF3A-4E1B-A0CF-B730F10A231D}" type="sibTrans" cxnId="{11F33ED2-AB5C-454D-8723-5548020CCF2D}">
      <dgm:prSet/>
      <dgm:spPr/>
      <dgm:t>
        <a:bodyPr/>
        <a:lstStyle/>
        <a:p>
          <a:endParaRPr lang="el-GR"/>
        </a:p>
      </dgm:t>
    </dgm:pt>
    <dgm:pt modelId="{309C432A-48F3-481A-8E3B-86541A847066}" type="parTrans" cxnId="{11F33ED2-AB5C-454D-8723-5548020CCF2D}">
      <dgm:prSet/>
      <dgm:spPr/>
      <dgm:t>
        <a:bodyPr/>
        <a:lstStyle/>
        <a:p>
          <a:endParaRPr lang="el-GR"/>
        </a:p>
      </dgm:t>
    </dgm:pt>
    <dgm:pt modelId="{2ADDCDA2-52B0-4AB7-880F-646471CB3F80}" type="pres">
      <dgm:prSet presAssocID="{78756098-CAA6-41C0-9D69-0D27865A619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4C8ECD6C-C016-4947-B8B3-3E9F046FB9AE}" type="pres">
      <dgm:prSet presAssocID="{4EEFA367-06D9-4763-BA13-E85230E4EA9E}" presName="Accent1" presStyleCnt="0"/>
      <dgm:spPr/>
    </dgm:pt>
    <dgm:pt modelId="{DA89F7B6-3B01-43F0-8C2C-C326D85813B0}" type="pres">
      <dgm:prSet presAssocID="{4EEFA367-06D9-4763-BA13-E85230E4EA9E}" presName="Accent" presStyleLbl="node1" presStyleIdx="0" presStyleCnt="3" custScaleX="163032"/>
      <dgm:spPr>
        <a:solidFill>
          <a:srgbClr val="CCECFF"/>
        </a:solidFill>
      </dgm:spPr>
      <dgm:t>
        <a:bodyPr/>
        <a:lstStyle/>
        <a:p>
          <a:endParaRPr lang="el-GR"/>
        </a:p>
      </dgm:t>
    </dgm:pt>
    <dgm:pt modelId="{7AD13747-2D95-4351-8F97-E115F326BE95}" type="pres">
      <dgm:prSet presAssocID="{4EEFA367-06D9-4763-BA13-E85230E4EA9E}" presName="Parent1" presStyleLbl="revTx" presStyleIdx="0" presStyleCnt="3" custScaleX="218083" custLinFactNeighborX="-683" custLinFactNeighborY="-121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432EAFC-112A-434B-BE33-8B759AAEC24B}" type="pres">
      <dgm:prSet presAssocID="{BB3836DD-C917-450C-813D-DE092B0B9CC5}" presName="Accent2" presStyleCnt="0"/>
      <dgm:spPr/>
    </dgm:pt>
    <dgm:pt modelId="{B6967677-9B59-41B2-82EB-FEA52F76170E}" type="pres">
      <dgm:prSet presAssocID="{BB3836DD-C917-450C-813D-DE092B0B9CC5}" presName="Accent" presStyleLbl="node1" presStyleIdx="1" presStyleCnt="3" custScaleX="152513"/>
      <dgm:spPr>
        <a:solidFill>
          <a:srgbClr val="CCECFF"/>
        </a:solidFill>
      </dgm:spPr>
    </dgm:pt>
    <dgm:pt modelId="{2160D3E0-C788-4589-9CB2-8E18A8EC8B14}" type="pres">
      <dgm:prSet presAssocID="{BB3836DD-C917-450C-813D-DE092B0B9CC5}" presName="Parent2" presStyleLbl="revTx" presStyleIdx="1" presStyleCnt="3" custScaleX="137823" custLinFactNeighborX="-33864" custLinFactNeighborY="-66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66D98C7-21A3-471D-A78C-850AB369F94A}" type="pres">
      <dgm:prSet presAssocID="{8AEE5C65-C2F9-4BB6-A3A8-D898D2C17909}" presName="Accent3" presStyleCnt="0"/>
      <dgm:spPr/>
    </dgm:pt>
    <dgm:pt modelId="{693FB73A-9171-4CE3-9AE8-755EF5AF82F4}" type="pres">
      <dgm:prSet presAssocID="{8AEE5C65-C2F9-4BB6-A3A8-D898D2C17909}" presName="Accent" presStyleLbl="node1" presStyleIdx="2" presStyleCnt="3" custScaleX="312183"/>
      <dgm:spPr>
        <a:solidFill>
          <a:srgbClr val="CCECFF"/>
        </a:solidFill>
      </dgm:spPr>
    </dgm:pt>
    <dgm:pt modelId="{50A7A7E1-D00D-486A-A9FC-135E95A958F6}" type="pres">
      <dgm:prSet presAssocID="{8AEE5C65-C2F9-4BB6-A3A8-D898D2C17909}" presName="Parent3" presStyleLbl="revTx" presStyleIdx="2" presStyleCnt="3" custScaleX="383101" custScaleY="202927" custLinFactNeighborX="23662" custLinFactNeighborY="352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B8D0790-325C-4798-8805-EEEF13C909B2}" type="presOf" srcId="{BB3836DD-C917-450C-813D-DE092B0B9CC5}" destId="{2160D3E0-C788-4589-9CB2-8E18A8EC8B14}" srcOrd="0" destOrd="0" presId="urn:microsoft.com/office/officeart/2009/layout/CircleArrowProcess"/>
    <dgm:cxn modelId="{37B7F71E-B55B-4C52-8408-4E80FF8FC9C0}" type="presOf" srcId="{78756098-CAA6-41C0-9D69-0D27865A619F}" destId="{2ADDCDA2-52B0-4AB7-880F-646471CB3F80}" srcOrd="0" destOrd="0" presId="urn:microsoft.com/office/officeart/2009/layout/CircleArrowProcess"/>
    <dgm:cxn modelId="{09410C94-6FB3-41C6-B38D-FED7148918E5}" type="presOf" srcId="{8AEE5C65-C2F9-4BB6-A3A8-D898D2C17909}" destId="{50A7A7E1-D00D-486A-A9FC-135E95A958F6}" srcOrd="0" destOrd="0" presId="urn:microsoft.com/office/officeart/2009/layout/CircleArrowProcess"/>
    <dgm:cxn modelId="{872CA11E-4DDC-41AA-BB40-0FF3F2F4E99B}" type="presOf" srcId="{4EEFA367-06D9-4763-BA13-E85230E4EA9E}" destId="{7AD13747-2D95-4351-8F97-E115F326BE95}" srcOrd="0" destOrd="0" presId="urn:microsoft.com/office/officeart/2009/layout/CircleArrowProcess"/>
    <dgm:cxn modelId="{0034A048-6BBB-44BA-AC4A-FC2E01947AAD}" srcId="{78756098-CAA6-41C0-9D69-0D27865A619F}" destId="{8AEE5C65-C2F9-4BB6-A3A8-D898D2C17909}" srcOrd="2" destOrd="0" parTransId="{12BC7573-2249-494C-88E0-C8B03EAC9CAF}" sibTransId="{5C16EC15-6ECE-43C1-B2B9-492BA9888D98}"/>
    <dgm:cxn modelId="{F12447A7-CFA2-44BC-AFCB-E6A5CA0D69F3}" srcId="{78756098-CAA6-41C0-9D69-0D27865A619F}" destId="{BB3836DD-C917-450C-813D-DE092B0B9CC5}" srcOrd="1" destOrd="0" parTransId="{04F7AB14-D212-40A3-BB50-6F6B5C9B8A30}" sibTransId="{E1BCC1DA-5438-40CF-B2E0-C8244338F13A}"/>
    <dgm:cxn modelId="{11F33ED2-AB5C-454D-8723-5548020CCF2D}" srcId="{78756098-CAA6-41C0-9D69-0D27865A619F}" destId="{4EEFA367-06D9-4763-BA13-E85230E4EA9E}" srcOrd="0" destOrd="0" parTransId="{309C432A-48F3-481A-8E3B-86541A847066}" sibTransId="{1774C87B-EF3A-4E1B-A0CF-B730F10A231D}"/>
    <dgm:cxn modelId="{CAC27F99-2E22-4783-8D06-5B248576CFE9}" type="presParOf" srcId="{2ADDCDA2-52B0-4AB7-880F-646471CB3F80}" destId="{4C8ECD6C-C016-4947-B8B3-3E9F046FB9AE}" srcOrd="0" destOrd="0" presId="urn:microsoft.com/office/officeart/2009/layout/CircleArrowProcess"/>
    <dgm:cxn modelId="{D6FE06D8-93B1-4244-8D86-93EAC2E20612}" type="presParOf" srcId="{4C8ECD6C-C016-4947-B8B3-3E9F046FB9AE}" destId="{DA89F7B6-3B01-43F0-8C2C-C326D85813B0}" srcOrd="0" destOrd="0" presId="urn:microsoft.com/office/officeart/2009/layout/CircleArrowProcess"/>
    <dgm:cxn modelId="{A1E7858D-5190-48A8-BE5C-AC2E9902F349}" type="presParOf" srcId="{2ADDCDA2-52B0-4AB7-880F-646471CB3F80}" destId="{7AD13747-2D95-4351-8F97-E115F326BE95}" srcOrd="1" destOrd="0" presId="urn:microsoft.com/office/officeart/2009/layout/CircleArrowProcess"/>
    <dgm:cxn modelId="{51808502-40F1-4061-8F53-A74A8D4DD19A}" type="presParOf" srcId="{2ADDCDA2-52B0-4AB7-880F-646471CB3F80}" destId="{0432EAFC-112A-434B-BE33-8B759AAEC24B}" srcOrd="2" destOrd="0" presId="urn:microsoft.com/office/officeart/2009/layout/CircleArrowProcess"/>
    <dgm:cxn modelId="{152E276F-1380-4DDB-B9E7-7E46CEFFCE4E}" type="presParOf" srcId="{0432EAFC-112A-434B-BE33-8B759AAEC24B}" destId="{B6967677-9B59-41B2-82EB-FEA52F76170E}" srcOrd="0" destOrd="0" presId="urn:microsoft.com/office/officeart/2009/layout/CircleArrowProcess"/>
    <dgm:cxn modelId="{29236552-AA66-48B8-B199-89E64CE5D0B5}" type="presParOf" srcId="{2ADDCDA2-52B0-4AB7-880F-646471CB3F80}" destId="{2160D3E0-C788-4589-9CB2-8E18A8EC8B14}" srcOrd="3" destOrd="0" presId="urn:microsoft.com/office/officeart/2009/layout/CircleArrowProcess"/>
    <dgm:cxn modelId="{6228D27F-80A4-47C3-9D16-C8E21839164A}" type="presParOf" srcId="{2ADDCDA2-52B0-4AB7-880F-646471CB3F80}" destId="{A66D98C7-21A3-471D-A78C-850AB369F94A}" srcOrd="4" destOrd="0" presId="urn:microsoft.com/office/officeart/2009/layout/CircleArrowProcess"/>
    <dgm:cxn modelId="{7354BBEF-DB3C-4ECE-A597-4208FD831A3E}" type="presParOf" srcId="{A66D98C7-21A3-471D-A78C-850AB369F94A}" destId="{693FB73A-9171-4CE3-9AE8-755EF5AF82F4}" srcOrd="0" destOrd="0" presId="urn:microsoft.com/office/officeart/2009/layout/CircleArrowProcess"/>
    <dgm:cxn modelId="{B16ECD03-C431-4C8F-8DF7-2200EB9770BF}" type="presParOf" srcId="{2ADDCDA2-52B0-4AB7-880F-646471CB3F80}" destId="{50A7A7E1-D00D-486A-A9FC-135E95A958F6}" srcOrd="5" destOrd="0" presId="urn:microsoft.com/office/officeart/2009/layout/CircleArrowProcess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D836C-172F-47F1-B99A-5AAF8B030733}">
      <dsp:nvSpPr>
        <dsp:cNvPr id="0" name=""/>
        <dsp:cNvSpPr/>
      </dsp:nvSpPr>
      <dsp:spPr>
        <a:xfrm>
          <a:off x="1165576" y="1831134"/>
          <a:ext cx="3881793" cy="113081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2FAA5-5FF1-49EF-BB39-736B817B9293}">
      <dsp:nvSpPr>
        <dsp:cNvPr id="0" name=""/>
        <dsp:cNvSpPr/>
      </dsp:nvSpPr>
      <dsp:spPr>
        <a:xfrm>
          <a:off x="148776" y="439284"/>
          <a:ext cx="1875000" cy="1069349"/>
        </a:xfrm>
        <a:prstGeom prst="roundRect">
          <a:avLst/>
        </a:prstGeom>
        <a:solidFill>
          <a:srgbClr val="4BAC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2"/>
              </a:solidFill>
            </a:rPr>
            <a:t>Risk Analysis</a:t>
          </a:r>
          <a:endParaRPr lang="el-GR" sz="2200" b="1" kern="1200" dirty="0">
            <a:solidFill>
              <a:schemeClr val="bg2"/>
            </a:solidFill>
          </a:endParaRPr>
        </a:p>
      </dsp:txBody>
      <dsp:txXfrm>
        <a:off x="200977" y="491485"/>
        <a:ext cx="1770598" cy="964947"/>
      </dsp:txXfrm>
    </dsp:sp>
    <dsp:sp modelId="{2784ED6F-6049-455B-B563-F29E6BC4CB74}">
      <dsp:nvSpPr>
        <dsp:cNvPr id="0" name=""/>
        <dsp:cNvSpPr/>
      </dsp:nvSpPr>
      <dsp:spPr>
        <a:xfrm>
          <a:off x="2307285" y="439284"/>
          <a:ext cx="2482589" cy="1069349"/>
        </a:xfrm>
        <a:prstGeom prst="roundRect">
          <a:avLst/>
        </a:prstGeom>
        <a:solidFill>
          <a:srgbClr val="60E1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2"/>
              </a:solidFill>
            </a:rPr>
            <a:t>Strategies Development for Risk Reduction</a:t>
          </a:r>
          <a:endParaRPr lang="el-GR" sz="2200" kern="1200" dirty="0">
            <a:solidFill>
              <a:schemeClr val="bg2"/>
            </a:solidFill>
          </a:endParaRPr>
        </a:p>
      </dsp:txBody>
      <dsp:txXfrm>
        <a:off x="2359486" y="491485"/>
        <a:ext cx="2378187" cy="964947"/>
      </dsp:txXfrm>
    </dsp:sp>
    <dsp:sp modelId="{4FF820B0-BDEB-44A8-B038-95FB2E899349}">
      <dsp:nvSpPr>
        <dsp:cNvPr id="0" name=""/>
        <dsp:cNvSpPr/>
      </dsp:nvSpPr>
      <dsp:spPr>
        <a:xfrm>
          <a:off x="5059252" y="449207"/>
          <a:ext cx="2568834" cy="1059426"/>
        </a:xfrm>
        <a:prstGeom prst="roundRect">
          <a:avLst/>
        </a:prstGeom>
        <a:solidFill>
          <a:srgbClr val="F796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chemeClr val="bg2"/>
              </a:solidFill>
            </a:rPr>
            <a:t>Policies for Strategies Implementation</a:t>
          </a:r>
          <a:endParaRPr lang="el-GR" sz="2200" kern="1200" dirty="0">
            <a:solidFill>
              <a:schemeClr val="bg2"/>
            </a:solidFill>
          </a:endParaRPr>
        </a:p>
      </dsp:txBody>
      <dsp:txXfrm>
        <a:off x="5110969" y="500924"/>
        <a:ext cx="2465400" cy="9559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CD836C-172F-47F1-B99A-5AAF8B030733}">
      <dsp:nvSpPr>
        <dsp:cNvPr id="0" name=""/>
        <dsp:cNvSpPr/>
      </dsp:nvSpPr>
      <dsp:spPr>
        <a:xfrm>
          <a:off x="612929" y="0"/>
          <a:ext cx="6946540" cy="2714644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2FAA5-5FF1-49EF-BB39-736B817B9293}">
      <dsp:nvSpPr>
        <dsp:cNvPr id="0" name=""/>
        <dsp:cNvSpPr/>
      </dsp:nvSpPr>
      <dsp:spPr>
        <a:xfrm>
          <a:off x="30469" y="616197"/>
          <a:ext cx="1503687" cy="1482249"/>
        </a:xfrm>
        <a:prstGeom prst="roundRect">
          <a:avLst/>
        </a:prstGeom>
        <a:solidFill>
          <a:srgbClr val="4BACC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chemeClr val="bg2"/>
              </a:solidFill>
            </a:rPr>
            <a:t>River basin level approach</a:t>
          </a:r>
          <a:endParaRPr lang="el-GR" sz="2000" b="0" kern="1200" dirty="0">
            <a:solidFill>
              <a:schemeClr val="bg2"/>
            </a:solidFill>
          </a:endParaRPr>
        </a:p>
      </dsp:txBody>
      <dsp:txXfrm>
        <a:off x="102826" y="688554"/>
        <a:ext cx="1358973" cy="1337535"/>
      </dsp:txXfrm>
    </dsp:sp>
    <dsp:sp modelId="{2784ED6F-6049-455B-B563-F29E6BC4CB74}">
      <dsp:nvSpPr>
        <dsp:cNvPr id="0" name=""/>
        <dsp:cNvSpPr/>
      </dsp:nvSpPr>
      <dsp:spPr>
        <a:xfrm>
          <a:off x="1608467" y="640243"/>
          <a:ext cx="1374126" cy="1434157"/>
        </a:xfrm>
        <a:prstGeom prst="roundRect">
          <a:avLst/>
        </a:prstGeom>
        <a:solidFill>
          <a:srgbClr val="48D49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chemeClr val="bg2"/>
              </a:solidFill>
            </a:rPr>
            <a:t>Interdisci-plinarity</a:t>
          </a:r>
          <a:endParaRPr lang="el-GR" sz="2000" b="0" kern="1200" dirty="0">
            <a:solidFill>
              <a:schemeClr val="bg2"/>
            </a:solidFill>
          </a:endParaRPr>
        </a:p>
      </dsp:txBody>
      <dsp:txXfrm>
        <a:off x="1675546" y="707322"/>
        <a:ext cx="1239968" cy="1299999"/>
      </dsp:txXfrm>
    </dsp:sp>
    <dsp:sp modelId="{4FF820B0-BDEB-44A8-B038-95FB2E899349}">
      <dsp:nvSpPr>
        <dsp:cNvPr id="0" name=""/>
        <dsp:cNvSpPr/>
      </dsp:nvSpPr>
      <dsp:spPr>
        <a:xfrm>
          <a:off x="3069315" y="616197"/>
          <a:ext cx="1519938" cy="1482249"/>
        </a:xfrm>
        <a:prstGeom prst="roundRect">
          <a:avLst/>
        </a:prstGeom>
        <a:solidFill>
          <a:srgbClr val="60E1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 smtClean="0">
              <a:solidFill>
                <a:schemeClr val="bg2"/>
              </a:solidFill>
            </a:rPr>
            <a:t>Vulnera-bility</a:t>
          </a:r>
          <a:r>
            <a:rPr lang="en-US" sz="2000" b="0" kern="1200" dirty="0" smtClean="0">
              <a:solidFill>
                <a:schemeClr val="bg2"/>
              </a:solidFill>
            </a:rPr>
            <a:t> and Risk Reduction</a:t>
          </a:r>
          <a:endParaRPr lang="el-GR" sz="2000" b="0" kern="1200" dirty="0">
            <a:solidFill>
              <a:schemeClr val="bg2"/>
            </a:solidFill>
          </a:endParaRPr>
        </a:p>
      </dsp:txBody>
      <dsp:txXfrm>
        <a:off x="3141672" y="688554"/>
        <a:ext cx="1375224" cy="1337535"/>
      </dsp:txXfrm>
    </dsp:sp>
    <dsp:sp modelId="{8E4D3C64-B555-4333-988E-DAFEC6164ADF}">
      <dsp:nvSpPr>
        <dsp:cNvPr id="0" name=""/>
        <dsp:cNvSpPr/>
      </dsp:nvSpPr>
      <dsp:spPr>
        <a:xfrm>
          <a:off x="4702124" y="579484"/>
          <a:ext cx="1639948" cy="1555675"/>
        </a:xfrm>
        <a:prstGeom prst="roundRect">
          <a:avLst/>
        </a:prstGeom>
        <a:solidFill>
          <a:srgbClr val="D5EC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chemeClr val="bg2"/>
              </a:solidFill>
            </a:rPr>
            <a:t>Addressing the Impacts of Climate Change</a:t>
          </a:r>
          <a:endParaRPr lang="el-GR" sz="2000" b="0" kern="1200" dirty="0">
            <a:solidFill>
              <a:schemeClr val="bg2"/>
            </a:solidFill>
          </a:endParaRPr>
        </a:p>
      </dsp:txBody>
      <dsp:txXfrm>
        <a:off x="4778066" y="655426"/>
        <a:ext cx="1488064" cy="1403791"/>
      </dsp:txXfrm>
    </dsp:sp>
    <dsp:sp modelId="{698662A4-4DC8-4750-A605-9C792455C28D}">
      <dsp:nvSpPr>
        <dsp:cNvPr id="0" name=""/>
        <dsp:cNvSpPr/>
      </dsp:nvSpPr>
      <dsp:spPr>
        <a:xfrm>
          <a:off x="6446492" y="579484"/>
          <a:ext cx="1566351" cy="1555675"/>
        </a:xfrm>
        <a:prstGeom prst="roundRect">
          <a:avLst/>
        </a:prstGeom>
        <a:solidFill>
          <a:srgbClr val="F796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chemeClr val="bg2"/>
              </a:solidFill>
            </a:rPr>
            <a:t>Stake-holders Involve-</a:t>
          </a:r>
          <a:r>
            <a:rPr lang="en-US" sz="2000" b="0" kern="1200" dirty="0" err="1" smtClean="0">
              <a:solidFill>
                <a:schemeClr val="bg2"/>
              </a:solidFill>
            </a:rPr>
            <a:t>ment</a:t>
          </a:r>
          <a:endParaRPr lang="el-GR" sz="2000" b="0" kern="1200" dirty="0">
            <a:solidFill>
              <a:schemeClr val="bg2"/>
            </a:solidFill>
          </a:endParaRPr>
        </a:p>
      </dsp:txBody>
      <dsp:txXfrm>
        <a:off x="6522434" y="655426"/>
        <a:ext cx="1414467" cy="14037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9F7B6-3B01-43F0-8C2C-C326D85813B0}">
      <dsp:nvSpPr>
        <dsp:cNvPr id="0" name=""/>
        <dsp:cNvSpPr/>
      </dsp:nvSpPr>
      <dsp:spPr>
        <a:xfrm>
          <a:off x="1618118" y="0"/>
          <a:ext cx="4464504" cy="273883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13747-2D95-4351-8F97-E115F326BE95}">
      <dsp:nvSpPr>
        <dsp:cNvPr id="0" name=""/>
        <dsp:cNvSpPr/>
      </dsp:nvSpPr>
      <dsp:spPr>
        <a:xfrm>
          <a:off x="2177620" y="896208"/>
          <a:ext cx="3318543" cy="76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smtClean="0">
              <a:solidFill>
                <a:srgbClr val="FFFFFF"/>
              </a:solidFill>
            </a:rPr>
            <a:t>Directorate of Flood Protection Works and Irrigation Works </a:t>
          </a:r>
          <a:r>
            <a:rPr lang="en-US" sz="2000" b="0" kern="1200" dirty="0" smtClean="0">
              <a:solidFill>
                <a:srgbClr val="FFFFFF"/>
              </a:solidFill>
            </a:rPr>
            <a:t>(D19)</a:t>
          </a:r>
          <a:endParaRPr lang="el-GR" sz="2000" b="0" kern="1200" dirty="0">
            <a:solidFill>
              <a:srgbClr val="FFFFFF"/>
            </a:solidFill>
          </a:endParaRPr>
        </a:p>
      </dsp:txBody>
      <dsp:txXfrm>
        <a:off x="2177620" y="896208"/>
        <a:ext cx="3318543" cy="760662"/>
      </dsp:txXfrm>
    </dsp:sp>
    <dsp:sp modelId="{B6967677-9B59-41B2-82EB-FEA52F76170E}">
      <dsp:nvSpPr>
        <dsp:cNvPr id="0" name=""/>
        <dsp:cNvSpPr/>
      </dsp:nvSpPr>
      <dsp:spPr>
        <a:xfrm>
          <a:off x="1001559" y="1573665"/>
          <a:ext cx="4176449" cy="273883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0D3E0-C788-4589-9CB2-8E18A8EC8B14}">
      <dsp:nvSpPr>
        <dsp:cNvPr id="0" name=""/>
        <dsp:cNvSpPr/>
      </dsp:nvSpPr>
      <dsp:spPr>
        <a:xfrm>
          <a:off x="1525861" y="2520965"/>
          <a:ext cx="2097236" cy="760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FF"/>
              </a:solidFill>
            </a:rPr>
            <a:t>Call </a:t>
          </a:r>
          <a:r>
            <a:rPr lang="en-US" sz="2000" kern="1200" dirty="0" smtClean="0">
              <a:solidFill>
                <a:srgbClr val="FFFFFF"/>
              </a:solidFill>
            </a:rPr>
            <a:t>(May 2018)</a:t>
          </a:r>
          <a:endParaRPr lang="el-GR" sz="2000" kern="1200" dirty="0" smtClean="0">
            <a:solidFill>
              <a:srgbClr val="FFFFFF"/>
            </a:solidFill>
          </a:endParaRPr>
        </a:p>
      </dsp:txBody>
      <dsp:txXfrm>
        <a:off x="1525861" y="2520965"/>
        <a:ext cx="2097236" cy="760662"/>
      </dsp:txXfrm>
    </dsp:sp>
    <dsp:sp modelId="{693FB73A-9171-4CE3-9AE8-755EF5AF82F4}">
      <dsp:nvSpPr>
        <dsp:cNvPr id="0" name=""/>
        <dsp:cNvSpPr/>
      </dsp:nvSpPr>
      <dsp:spPr>
        <a:xfrm>
          <a:off x="180018" y="3335648"/>
          <a:ext cx="7344818" cy="235367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A7A7E1-D00D-486A-A9FC-135E95A958F6}">
      <dsp:nvSpPr>
        <dsp:cNvPr id="0" name=""/>
        <dsp:cNvSpPr/>
      </dsp:nvSpPr>
      <dsp:spPr>
        <a:xfrm>
          <a:off x="1296145" y="4033135"/>
          <a:ext cx="5829603" cy="1543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FF"/>
              </a:solidFill>
            </a:rPr>
            <a:t>Update of the Master Plan for Flood Protection Works in areas of the Prefecture of Thessaloniki</a:t>
          </a:r>
          <a:endParaRPr lang="el-GR" sz="2200" kern="1200" dirty="0">
            <a:solidFill>
              <a:srgbClr val="FFFFFF"/>
            </a:solidFill>
          </a:endParaRPr>
        </a:p>
      </dsp:txBody>
      <dsp:txXfrm>
        <a:off x="1296145" y="4033135"/>
        <a:ext cx="5829603" cy="1543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C61B79-C854-456C-BF9B-494E24F3D3C7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082246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5529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28975"/>
            <a:ext cx="7278688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noProof="0" smtClean="0"/>
              <a:t>Click to edit Master text styles</a:t>
            </a:r>
          </a:p>
          <a:p>
            <a:pPr lvl="1"/>
            <a:r>
              <a:rPr lang="en-GB" altLang="el-GR" noProof="0" smtClean="0"/>
              <a:t>Second level</a:t>
            </a:r>
          </a:p>
          <a:p>
            <a:pPr lvl="2"/>
            <a:r>
              <a:rPr lang="en-GB" altLang="el-GR" noProof="0" smtClean="0"/>
              <a:t>Third level</a:t>
            </a:r>
          </a:p>
          <a:p>
            <a:pPr lvl="3"/>
            <a:r>
              <a:rPr lang="en-GB" altLang="el-GR" noProof="0" smtClean="0"/>
              <a:t>Fourth level</a:t>
            </a:r>
          </a:p>
          <a:p>
            <a:pPr lvl="4"/>
            <a:r>
              <a:rPr lang="en-GB" altLang="el-GR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513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95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GB" altLang="el-G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513" y="645795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FD1CE7-3DA0-42A9-81DC-CD5DCC9256EF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8879397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2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3813026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34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35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36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232034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38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2415188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39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43860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40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41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029898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42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29296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43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4259062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44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425906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4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3813026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45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457788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48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27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981714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28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29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30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31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32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Θέση σημειώσεων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 smtClean="0"/>
          </a:p>
        </p:txBody>
      </p:sp>
      <p:sp>
        <p:nvSpPr>
          <p:cNvPr id="56324" name="Θέση αριθμού διαφάνειας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fld id="{B038F32F-F997-48DB-B56E-DE6E0A52CB94}" type="slidenum">
              <a:rPr lang="en-GB" altLang="el-GR" sz="1200" smtClean="0"/>
              <a:pPr/>
              <a:t>33</a:t>
            </a:fld>
            <a:endParaRPr lang="en-GB" altLang="el-GR" sz="1200" smtClean="0"/>
          </a:p>
        </p:txBody>
      </p:sp>
    </p:spTree>
    <p:extLst>
      <p:ext uri="{BB962C8B-B14F-4D97-AF65-F5344CB8AC3E}">
        <p14:creationId xmlns:p14="http://schemas.microsoft.com/office/powerpoint/2010/main" val="1961781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rgbClr val="004466"/>
              </a:gs>
              <a:gs pos="50000">
                <a:srgbClr val="0093DD"/>
              </a:gs>
              <a:gs pos="100000">
                <a:srgbClr val="0044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el-GR" altLang="el-GR" sz="2400" smtClean="0">
              <a:cs typeface="+mn-cs"/>
            </a:endParaRPr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3995738" y="294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l-GR" altLang="en-US" smtClean="0">
              <a:cs typeface="+mn-cs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62000" y="1628800"/>
            <a:ext cx="7772400" cy="1495400"/>
          </a:xfrm>
        </p:spPr>
        <p:txBody>
          <a:bodyPr/>
          <a:lstStyle>
            <a:lvl1pPr algn="ctr">
              <a:defRPr lang="el-GR" sz="2400" b="1" baseline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l-GR" altLang="el-GR" noProof="0" dirty="0" smtClean="0"/>
              <a:t>Σχέδια Διαχείρισης Πλημμύρας Ευρύτερης Περιοχής Θεσσαλονίκης</a:t>
            </a:r>
            <a:endParaRPr lang="en-GB" altLang="el-GR" noProof="0" dirty="0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05200"/>
            <a:ext cx="6400800" cy="12954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GB" altLang="el-GR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798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rgbClr val="004466"/>
              </a:gs>
              <a:gs pos="50000">
                <a:srgbClr val="0093DD"/>
              </a:gs>
              <a:gs pos="100000">
                <a:srgbClr val="0044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el-GR" altLang="el-GR" sz="2400" smtClean="0">
              <a:cs typeface="+mn-cs"/>
            </a:endParaRPr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3995738" y="294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l-GR" altLang="en-US" smtClean="0">
              <a:cs typeface="+mn-cs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62000" y="1628800"/>
            <a:ext cx="7772400" cy="1495400"/>
          </a:xfrm>
        </p:spPr>
        <p:txBody>
          <a:bodyPr/>
          <a:lstStyle>
            <a:lvl1pPr algn="ctr">
              <a:defRPr lang="el-GR" sz="2400" b="1" baseline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l-GR" altLang="el-GR" noProof="0" dirty="0" smtClean="0"/>
              <a:t>Σχέδια Διαχείρισης Πλημμύρας Ευρύτερης Περιοχής Θεσσαλονίκης</a:t>
            </a:r>
            <a:endParaRPr lang="en-GB" altLang="el-GR" noProof="0" dirty="0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05200"/>
            <a:ext cx="6400800" cy="12954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GB" altLang="el-GR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940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7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602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228600"/>
            <a:ext cx="18669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28600"/>
            <a:ext cx="54483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506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rgbClr val="004466"/>
              </a:gs>
              <a:gs pos="50000">
                <a:srgbClr val="0093DD"/>
              </a:gs>
              <a:gs pos="100000">
                <a:srgbClr val="0044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el-GR" altLang="el-GR" sz="2400" smtClean="0">
              <a:cs typeface="+mn-cs"/>
            </a:endParaRPr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3995738" y="294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l-GR" altLang="en-US" smtClean="0">
              <a:cs typeface="+mn-cs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62000" y="1628800"/>
            <a:ext cx="7772400" cy="1495400"/>
          </a:xfrm>
        </p:spPr>
        <p:txBody>
          <a:bodyPr/>
          <a:lstStyle>
            <a:lvl1pPr algn="ctr">
              <a:defRPr lang="el-GR" sz="2400" b="1" baseline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l-GR" altLang="el-GR" noProof="0" dirty="0" smtClean="0"/>
              <a:t>Σχέδια Διαχείρισης Πλημμύρας Ευρύτερης Περιοχής Θεσσαλονίκης</a:t>
            </a:r>
            <a:endParaRPr lang="en-GB" altLang="el-GR" noProof="0" dirty="0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05200"/>
            <a:ext cx="6400800" cy="12954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GB" altLang="el-GR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6294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rgbClr val="004466"/>
              </a:gs>
              <a:gs pos="50000">
                <a:srgbClr val="0093DD"/>
              </a:gs>
              <a:gs pos="100000">
                <a:srgbClr val="0044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el-GR" altLang="el-GR" sz="2400" smtClean="0">
              <a:solidFill>
                <a:srgbClr val="EAEAEA"/>
              </a:solidFill>
            </a:endParaRPr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3995738" y="294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l-GR" altLang="en-US" smtClean="0">
              <a:solidFill>
                <a:srgbClr val="EAEAEA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62000" y="1628800"/>
            <a:ext cx="7772400" cy="1495400"/>
          </a:xfrm>
        </p:spPr>
        <p:txBody>
          <a:bodyPr/>
          <a:lstStyle>
            <a:lvl1pPr algn="ctr">
              <a:defRPr lang="el-GR" sz="2400" b="1" baseline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l-GR" altLang="el-GR" noProof="0" dirty="0" smtClean="0"/>
              <a:t>Σχέδια Διαχείρισης Πλημμύρας Ευρύτερης Περιοχής Θεσσαλονίκης</a:t>
            </a:r>
            <a:endParaRPr lang="en-GB" altLang="el-GR" noProof="0" dirty="0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05200"/>
            <a:ext cx="6400800" cy="12954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GB" altLang="el-GR" noProof="0" smtClean="0"/>
              <a:t>Click to edit Master subtitle style</a:t>
            </a:r>
          </a:p>
        </p:txBody>
      </p:sp>
      <p:pic>
        <p:nvPicPr>
          <p:cNvPr id="7" name="Picture 2" descr="C:\Users\madi\Desktop\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2137" r="12712" b="42914"/>
          <a:stretch/>
        </p:blipFill>
        <p:spPr bwMode="auto">
          <a:xfrm>
            <a:off x="4283968" y="5301208"/>
            <a:ext cx="839527" cy="8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31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rgbClr val="004466"/>
              </a:gs>
              <a:gs pos="50000">
                <a:srgbClr val="0093DD"/>
              </a:gs>
              <a:gs pos="100000">
                <a:srgbClr val="0044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el-GR" altLang="el-GR" sz="2400" smtClean="0">
              <a:cs typeface="+mn-cs"/>
            </a:endParaRPr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3995738" y="294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l-GR" altLang="en-US" smtClean="0">
              <a:cs typeface="+mn-cs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62000" y="1628800"/>
            <a:ext cx="7772400" cy="1495400"/>
          </a:xfrm>
        </p:spPr>
        <p:txBody>
          <a:bodyPr/>
          <a:lstStyle>
            <a:lvl1pPr algn="ctr">
              <a:defRPr lang="el-GR" sz="2400" b="1" baseline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l-GR" altLang="el-GR" noProof="0" dirty="0" smtClean="0"/>
              <a:t>Σχέδια Διαχείρισης Πλημμύρας Ευρύτερης Περιοχής Θεσσαλονίκης</a:t>
            </a:r>
            <a:endParaRPr lang="en-GB" altLang="el-GR" noProof="0" dirty="0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05200"/>
            <a:ext cx="6400800" cy="12954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GB" altLang="el-GR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940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hidden">
          <a:xfrm>
            <a:off x="2895600" y="0"/>
            <a:ext cx="3352800" cy="6856413"/>
          </a:xfrm>
          <a:prstGeom prst="rect">
            <a:avLst/>
          </a:prstGeom>
          <a:gradFill rotWithShape="0">
            <a:gsLst>
              <a:gs pos="0">
                <a:srgbClr val="004466"/>
              </a:gs>
              <a:gs pos="50000">
                <a:srgbClr val="0093DD"/>
              </a:gs>
              <a:gs pos="100000">
                <a:srgbClr val="0044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el-GR" altLang="el-GR" sz="2400" smtClean="0">
              <a:cs typeface="+mn-cs"/>
            </a:endParaRPr>
          </a:p>
        </p:txBody>
      </p:sp>
      <p:sp>
        <p:nvSpPr>
          <p:cNvPr id="5" name="Rectangle 19"/>
          <p:cNvSpPr>
            <a:spLocks noChangeArrowheads="1"/>
          </p:cNvSpPr>
          <p:nvPr userDrawn="1"/>
        </p:nvSpPr>
        <p:spPr bwMode="auto">
          <a:xfrm>
            <a:off x="3995738" y="294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lang="el-GR" altLang="en-US" smtClean="0">
              <a:cs typeface="+mn-cs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62000" y="1628800"/>
            <a:ext cx="7772400" cy="1495400"/>
          </a:xfrm>
        </p:spPr>
        <p:txBody>
          <a:bodyPr/>
          <a:lstStyle>
            <a:lvl1pPr algn="ctr">
              <a:defRPr lang="el-GR" sz="2400" b="1" baseline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l-GR" altLang="el-GR" noProof="0" dirty="0" smtClean="0"/>
              <a:t>Σχέδια Διαχείρισης Πλημμύρας Ευρύτερης Περιοχής Θεσσαλονίκης</a:t>
            </a:r>
            <a:endParaRPr lang="en-GB" altLang="el-GR" noProof="0" dirty="0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05200"/>
            <a:ext cx="6400800" cy="12954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GB" altLang="el-GR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101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081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294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88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828800"/>
            <a:ext cx="3657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934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812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645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2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850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466"/>
            </a:gs>
            <a:gs pos="50000">
              <a:srgbClr val="0093DD"/>
            </a:gs>
            <a:gs pos="100000">
              <a:srgbClr val="0044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0" y="1"/>
            <a:ext cx="914400" cy="5949651"/>
          </a:xfrm>
          <a:prstGeom prst="rect">
            <a:avLst/>
          </a:prstGeom>
          <a:gradFill rotWithShape="0">
            <a:gsLst>
              <a:gs pos="0">
                <a:srgbClr val="004466"/>
              </a:gs>
              <a:gs pos="50000">
                <a:srgbClr val="0093DD"/>
              </a:gs>
              <a:gs pos="100000">
                <a:srgbClr val="0044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270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kumimoji="1" lang="el-GR" altLang="el-GR" sz="1800" b="1" kern="1200" dirty="0" smtClean="0">
                <a:solidFill>
                  <a:schemeClr val="tx1"/>
                </a:solidFill>
                <a:latin typeface="+mj-lt"/>
                <a:ea typeface="+mn-ea"/>
                <a:cs typeface="Arial" charset="0"/>
              </a:rPr>
              <a:t>“</a:t>
            </a:r>
            <a:r>
              <a:rPr kumimoji="1" lang="en-US" altLang="el-GR" sz="1800" b="1" kern="1200" dirty="0" smtClean="0">
                <a:solidFill>
                  <a:schemeClr val="tx1"/>
                </a:solidFill>
                <a:latin typeface="+mj-lt"/>
                <a:ea typeface="+mn-ea"/>
                <a:cs typeface="Arial" charset="0"/>
              </a:rPr>
              <a:t>Development  of Strategic Flood Management Plans of Urban and Rural Areas in Greece</a:t>
            </a:r>
            <a:r>
              <a:rPr kumimoji="1" lang="el-GR" altLang="el-GR" sz="1800" b="1" kern="1200" dirty="0" smtClean="0">
                <a:solidFill>
                  <a:schemeClr val="tx1"/>
                </a:solidFill>
                <a:latin typeface="+mj-lt"/>
                <a:ea typeface="+mn-ea"/>
                <a:cs typeface="Arial" charset="0"/>
              </a:rPr>
              <a:t>”</a:t>
            </a:r>
            <a:endParaRPr kumimoji="1" lang="en-GB" altLang="el-GR" sz="1800" b="1" kern="1200" dirty="0" smtClean="0">
              <a:solidFill>
                <a:schemeClr val="tx1"/>
              </a:solidFill>
              <a:latin typeface="+mj-lt"/>
              <a:ea typeface="+mn-ea"/>
              <a:cs typeface="Arial" charset="0"/>
            </a:endParaRPr>
          </a:p>
        </p:txBody>
      </p:sp>
      <p:sp>
        <p:nvSpPr>
          <p:cNvPr id="102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28600"/>
            <a:ext cx="7467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title style</a:t>
            </a:r>
          </a:p>
        </p:txBody>
      </p:sp>
      <p:sp>
        <p:nvSpPr>
          <p:cNvPr id="102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828800"/>
            <a:ext cx="7467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text styles</a:t>
            </a:r>
          </a:p>
        </p:txBody>
      </p:sp>
      <p:pic>
        <p:nvPicPr>
          <p:cNvPr id="2" name="Picture 2" descr="C:\Users\madi\Desktop\1.jpg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2137" r="12712" b="42914"/>
          <a:stretch/>
        </p:blipFill>
        <p:spPr bwMode="auto">
          <a:xfrm>
            <a:off x="74873" y="5949652"/>
            <a:ext cx="839527" cy="8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31" r:id="rId1"/>
    <p:sldLayoutId id="214748435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48" r:id="rId10"/>
    <p:sldLayoutId id="2147484328" r:id="rId11"/>
    <p:sldLayoutId id="2147484329" r:id="rId12"/>
    <p:sldLayoutId id="214748433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4466"/>
            </a:gs>
            <a:gs pos="50000">
              <a:srgbClr val="0093DD"/>
            </a:gs>
            <a:gs pos="100000">
              <a:srgbClr val="0044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0" y="0"/>
            <a:ext cx="914400" cy="6856413"/>
          </a:xfrm>
          <a:prstGeom prst="rect">
            <a:avLst/>
          </a:prstGeom>
          <a:gradFill rotWithShape="0">
            <a:gsLst>
              <a:gs pos="0">
                <a:srgbClr val="004466"/>
              </a:gs>
              <a:gs pos="50000">
                <a:srgbClr val="0093DD"/>
              </a:gs>
              <a:gs pos="100000">
                <a:srgbClr val="0044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kumimoji="1" lang="en-GB" altLang="el-GR" sz="2400" b="1" smtClean="0">
                <a:solidFill>
                  <a:srgbClr val="EAEAEA"/>
                </a:solidFill>
              </a:rPr>
              <a:t> </a:t>
            </a:r>
          </a:p>
        </p:txBody>
      </p:sp>
      <p:sp>
        <p:nvSpPr>
          <p:cNvPr id="1027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28600"/>
            <a:ext cx="7467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title style</a:t>
            </a:r>
          </a:p>
        </p:txBody>
      </p:sp>
      <p:sp>
        <p:nvSpPr>
          <p:cNvPr id="102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828800"/>
            <a:ext cx="7467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Master text styles</a:t>
            </a:r>
          </a:p>
        </p:txBody>
      </p:sp>
      <p:pic>
        <p:nvPicPr>
          <p:cNvPr id="6" name="Picture 2" descr="C:\Users\madi\Desktop\1.jpg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2137" r="12712" b="42914"/>
          <a:stretch/>
        </p:blipFill>
        <p:spPr bwMode="auto">
          <a:xfrm>
            <a:off x="74873" y="548680"/>
            <a:ext cx="839527" cy="8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736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47" r:id="rId1"/>
    <p:sldLayoutId id="2147484346" r:id="rId2"/>
    <p:sldLayoutId id="214748434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2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4.wdp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microsoft.com/office/2007/relationships/hdphoto" Target="../media/hdphoto16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emf"/><Relationship Id="rId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9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0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569404" y="1340768"/>
            <a:ext cx="8077200" cy="1368102"/>
          </a:xfrm>
        </p:spPr>
        <p:txBody>
          <a:bodyPr/>
          <a:lstStyle/>
          <a:p>
            <a:pPr eaLnBrk="1" hangingPunct="1"/>
            <a:r>
              <a:rPr lang="en-US" sz="3000" dirty="0" smtClean="0">
                <a:solidFill>
                  <a:srgbClr val="FFFFFF"/>
                </a:solidFill>
              </a:rPr>
              <a:t>Development of Strategic Flood Management Plans of Urban and Rural Areas in Greece</a:t>
            </a:r>
            <a:endParaRPr lang="en-GB" altLang="el-GR" sz="3000" dirty="0" smtClean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408" y="116632"/>
            <a:ext cx="8759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dirty="0" smtClean="0">
                <a:solidFill>
                  <a:srgbClr val="FFFFFF"/>
                </a:solidFill>
                <a:latin typeface="Arial" charset="0"/>
              </a:rPr>
              <a:t>Theme-based training of teaching staff for acquiring new teaching and learning methods</a:t>
            </a:r>
            <a:r>
              <a:rPr lang="el-GR" altLang="el-GR" b="1" dirty="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1" hangingPunct="1"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dirty="0" smtClean="0">
                <a:solidFill>
                  <a:srgbClr val="FFFFFF"/>
                </a:solidFill>
                <a:latin typeface="Arial" charset="0"/>
              </a:rPr>
              <a:t>Department of Civil Engineering, Aristotle University of Thessaloniki</a:t>
            </a:r>
            <a:r>
              <a:rPr lang="el-GR" altLang="el-GR" b="1" dirty="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1" hangingPunct="1"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dirty="0" smtClean="0">
                <a:solidFill>
                  <a:srgbClr val="FFFFFF"/>
                </a:solidFill>
                <a:latin typeface="Arial" charset="0"/>
              </a:rPr>
              <a:t>31</a:t>
            </a:r>
            <a:r>
              <a:rPr lang="en-US" altLang="el-GR" b="1" baseline="30000" dirty="0" smtClean="0">
                <a:solidFill>
                  <a:srgbClr val="FFFFFF"/>
                </a:solidFill>
                <a:latin typeface="Arial" charset="0"/>
              </a:rPr>
              <a:t>th </a:t>
            </a:r>
            <a:r>
              <a:rPr lang="en-US" altLang="el-GR" b="1" dirty="0" smtClean="0">
                <a:solidFill>
                  <a:srgbClr val="FFFFFF"/>
                </a:solidFill>
                <a:latin typeface="Arial" charset="0"/>
              </a:rPr>
              <a:t>October 2019, Thessaloniki</a:t>
            </a:r>
            <a:endParaRPr lang="el-GR" altLang="el-GR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123728" y="2985339"/>
            <a:ext cx="4896544" cy="18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sz="1800" b="1" dirty="0" smtClean="0">
                <a:latin typeface="Arial" charset="0"/>
              </a:rPr>
              <a:t>Dr</a:t>
            </a:r>
            <a:r>
              <a:rPr lang="el-GR" altLang="el-GR" sz="1800" b="1" dirty="0" smtClean="0">
                <a:latin typeface="Arial" charset="0"/>
              </a:rPr>
              <a:t>.</a:t>
            </a:r>
            <a:r>
              <a:rPr lang="en-US" altLang="el-GR" sz="1800" b="1" dirty="0" smtClean="0">
                <a:latin typeface="Arial" charset="0"/>
              </a:rPr>
              <a:t> </a:t>
            </a:r>
            <a:r>
              <a:rPr lang="en-US" altLang="el-GR" sz="2000" b="1" dirty="0" smtClean="0">
                <a:latin typeface="Arial" charset="0"/>
              </a:rPr>
              <a:t>Anthimos Spyridis</a:t>
            </a:r>
            <a:endParaRPr lang="el-GR" altLang="el-GR" sz="2000" b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i="1" dirty="0" smtClean="0">
                <a:latin typeface="Arial" charset="0"/>
              </a:rPr>
              <a:t>President &amp; CEO</a:t>
            </a:r>
            <a:r>
              <a:rPr lang="el-GR" altLang="el-GR" b="1" i="1" dirty="0" smtClean="0">
                <a:latin typeface="Arial" charset="0"/>
              </a:rPr>
              <a:t> </a:t>
            </a:r>
            <a:br>
              <a:rPr lang="el-GR" altLang="el-GR" b="1" i="1" dirty="0" smtClean="0">
                <a:latin typeface="Arial" charset="0"/>
              </a:rPr>
            </a:br>
            <a:endParaRPr lang="el-GR" altLang="el-GR" sz="500" b="1" i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i="1" dirty="0" smtClean="0">
                <a:latin typeface="Arial" charset="0"/>
              </a:rPr>
              <a:t>of the Consulting Company</a:t>
            </a:r>
            <a:endParaRPr lang="el-GR" altLang="el-GR" b="1" i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endParaRPr lang="el-GR" altLang="el-GR" sz="500" b="1" i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sz="2000" b="1" i="1" dirty="0" smtClean="0">
                <a:latin typeface="Arial" charset="0"/>
              </a:rPr>
              <a:t>HYETOS</a:t>
            </a:r>
            <a:r>
              <a:rPr lang="el-GR" altLang="el-GR" sz="2000" b="1" i="1" dirty="0" smtClean="0">
                <a:latin typeface="Arial" charset="0"/>
              </a:rPr>
              <a:t> </a:t>
            </a:r>
            <a:r>
              <a:rPr lang="en-US" altLang="el-GR" sz="2000" b="1" i="1" dirty="0" smtClean="0">
                <a:latin typeface="Arial" charset="0"/>
              </a:rPr>
              <a:t>S.A.</a:t>
            </a:r>
            <a:r>
              <a:rPr lang="el-GR" altLang="el-GR" sz="2000" b="1" i="1" dirty="0" smtClean="0">
                <a:latin typeface="Arial" charset="0"/>
              </a:rPr>
              <a:t> </a:t>
            </a:r>
            <a:endParaRPr lang="el-GR" altLang="el-GR" sz="2000" b="1" i="1" dirty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i="1" dirty="0" smtClean="0">
                <a:latin typeface="Arial" charset="0"/>
              </a:rPr>
              <a:t>Studies, Research &amp; Consulting Services</a:t>
            </a:r>
            <a:endParaRPr lang="el-GR" altLang="el-GR" b="1" i="1" dirty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i="1" dirty="0" smtClean="0">
                <a:latin typeface="Arial" charset="0"/>
              </a:rPr>
              <a:t>7 </a:t>
            </a:r>
            <a:r>
              <a:rPr lang="en-US" altLang="el-GR" b="1" i="1" dirty="0" err="1" smtClean="0">
                <a:latin typeface="Arial" charset="0"/>
              </a:rPr>
              <a:t>Ippodromiou</a:t>
            </a:r>
            <a:r>
              <a:rPr lang="en-US" altLang="el-GR" b="1" i="1" dirty="0" smtClean="0">
                <a:latin typeface="Arial" charset="0"/>
              </a:rPr>
              <a:t> Sq., </a:t>
            </a:r>
            <a:r>
              <a:rPr lang="el-GR" altLang="el-GR" b="1" i="1" dirty="0" smtClean="0">
                <a:latin typeface="Arial" charset="0"/>
              </a:rPr>
              <a:t>54621</a:t>
            </a:r>
            <a:r>
              <a:rPr lang="en-US" altLang="el-GR" b="1" i="1" dirty="0" smtClean="0">
                <a:latin typeface="Arial" charset="0"/>
              </a:rPr>
              <a:t> Thessaloniki, Greece</a:t>
            </a:r>
            <a:endParaRPr lang="el-GR" altLang="el-GR" b="1" i="1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5004465"/>
            <a:ext cx="8759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dirty="0" smtClean="0">
                <a:latin typeface="Arial" charset="0"/>
              </a:rPr>
              <a:t>Representative of the Technical Consultant Consortium</a:t>
            </a:r>
            <a:r>
              <a:rPr lang="el-GR" altLang="el-GR" b="1" dirty="0" smtClean="0">
                <a:latin typeface="Arial" charset="0"/>
              </a:rPr>
              <a:t> </a:t>
            </a:r>
            <a:r>
              <a:rPr lang="en-US" altLang="el-GR" b="1" dirty="0" smtClean="0">
                <a:latin typeface="Arial" charset="0"/>
              </a:rPr>
              <a:t>at Ministry of Infrastructure and Transport</a:t>
            </a:r>
            <a:r>
              <a:rPr lang="el-GR" altLang="el-GR" b="1" dirty="0" smtClean="0">
                <a:latin typeface="Arial" charset="0"/>
              </a:rPr>
              <a:t> – </a:t>
            </a:r>
            <a:r>
              <a:rPr lang="en-US" altLang="el-GR" b="1" dirty="0" smtClean="0">
                <a:latin typeface="Arial" charset="0"/>
              </a:rPr>
              <a:t>Directorate of Flood Protection Works and Irrigation Works</a:t>
            </a:r>
            <a:r>
              <a:rPr lang="el-GR" altLang="el-GR" b="1" dirty="0" smtClean="0">
                <a:latin typeface="Arial" charset="0"/>
              </a:rPr>
              <a:t> </a:t>
            </a:r>
            <a:r>
              <a:rPr lang="en-US" altLang="el-GR" b="1" dirty="0" smtClean="0">
                <a:latin typeface="Arial" charset="0"/>
              </a:rPr>
              <a:t>(</a:t>
            </a:r>
            <a:r>
              <a:rPr lang="en-US" altLang="el-GR" b="1" dirty="0">
                <a:latin typeface="Arial" charset="0"/>
              </a:rPr>
              <a:t>D</a:t>
            </a:r>
            <a:r>
              <a:rPr lang="el-GR" altLang="el-GR" b="1" dirty="0" smtClean="0">
                <a:latin typeface="Arial" charset="0"/>
              </a:rPr>
              <a:t>19</a:t>
            </a:r>
            <a:r>
              <a:rPr lang="en-US" altLang="el-GR" b="1" dirty="0" smtClean="0">
                <a:latin typeface="Arial" charset="0"/>
              </a:rPr>
              <a:t>)</a:t>
            </a:r>
            <a:endParaRPr lang="el-GR" altLang="el-GR" dirty="0">
              <a:latin typeface="Arial" charset="0"/>
            </a:endParaRPr>
          </a:p>
        </p:txBody>
      </p:sp>
      <p:pic>
        <p:nvPicPr>
          <p:cNvPr id="7" name="Picture 6" descr="\\pelagos\yetos\CPIC1318\NOTES\Πρόγραμμα Ποιότητας\CPI\28-3-2019\Σύμπραξη ΥΕΤΟΣ τελικό ΔΙΟΡΘΩΜΕΝΟ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17655"/>
          <a:stretch/>
        </p:blipFill>
        <p:spPr bwMode="auto">
          <a:xfrm>
            <a:off x="2058947" y="5605650"/>
            <a:ext cx="5026107" cy="909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62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Areas of Potential Significant Flood Risk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7" name="Rectangle 13"/>
          <p:cNvSpPr/>
          <p:nvPr/>
        </p:nvSpPr>
        <p:spPr>
          <a:xfrm>
            <a:off x="953617" y="713770"/>
            <a:ext cx="77948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Arial" charset="0"/>
              </a:rPr>
              <a:t>Areas of Potential Significant Flood Risk </a:t>
            </a:r>
            <a:r>
              <a:rPr lang="en-US" sz="2000" dirty="0" smtClean="0">
                <a:latin typeface="Arial" charset="0"/>
              </a:rPr>
              <a:t>(APSFR, Article 5 of Floods Directive)</a:t>
            </a:r>
            <a:r>
              <a:rPr lang="el-GR" sz="2000" dirty="0" smtClean="0">
                <a:latin typeface="Arial" charset="0"/>
              </a:rPr>
              <a:t>: </a:t>
            </a:r>
            <a:r>
              <a:rPr lang="en-US" sz="2200" dirty="0" smtClean="0">
                <a:latin typeface="Arial" charset="0"/>
              </a:rPr>
              <a:t>Areas for which potential significant flood risks exist or might be considered likely to occur</a:t>
            </a:r>
            <a:endParaRPr lang="en-US" sz="2200" dirty="0"/>
          </a:p>
        </p:txBody>
      </p:sp>
      <p:pic>
        <p:nvPicPr>
          <p:cNvPr id="4098" name="Picture 2" descr="\\Pelagos\hyetos\ΕΝΕ560\NOTES\Δημήτρης\ZDYKP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0" b="99253" l="9979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8688"/>
          <a:stretch/>
        </p:blipFill>
        <p:spPr bwMode="auto">
          <a:xfrm>
            <a:off x="1243013" y="2087704"/>
            <a:ext cx="4371976" cy="393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4"/>
          <p:cNvSpPr/>
          <p:nvPr/>
        </p:nvSpPr>
        <p:spPr>
          <a:xfrm>
            <a:off x="6156176" y="2393424"/>
            <a:ext cx="26642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+mj-lt"/>
              </a:rPr>
              <a:t>EL09RAK0003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EL09RAK0004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EL09RAK0005</a:t>
            </a:r>
            <a:endParaRPr lang="en-US" sz="2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EL09RAK0006</a:t>
            </a:r>
            <a:endParaRPr lang="en-US" sz="2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EL09RAK0007</a:t>
            </a:r>
            <a:endParaRPr lang="en-US" sz="22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EL09RAK0008</a:t>
            </a:r>
            <a:endParaRPr lang="en-US" sz="2200" dirty="0">
              <a:latin typeface="+mj-lt"/>
            </a:endParaRPr>
          </a:p>
        </p:txBody>
      </p:sp>
      <p:sp>
        <p:nvSpPr>
          <p:cNvPr id="10" name="Rectangle 15"/>
          <p:cNvSpPr/>
          <p:nvPr/>
        </p:nvSpPr>
        <p:spPr>
          <a:xfrm>
            <a:off x="5614989" y="4830832"/>
            <a:ext cx="31334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+mj-lt"/>
              </a:rPr>
              <a:t>Total area: 868.88km</a:t>
            </a:r>
            <a:r>
              <a:rPr lang="en-US" sz="2200" baseline="30000" dirty="0" smtClean="0">
                <a:latin typeface="+mj-lt"/>
              </a:rPr>
              <a:t>2</a:t>
            </a:r>
          </a:p>
          <a:p>
            <a:pPr algn="just"/>
            <a:r>
              <a:rPr lang="en-US" sz="2000" dirty="0" smtClean="0">
                <a:latin typeface="+mj-lt"/>
              </a:rPr>
              <a:t>(24.71% of the Master Plan area)</a:t>
            </a:r>
            <a:r>
              <a:rPr lang="el-GR" sz="2000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5331854" y="1988840"/>
            <a:ext cx="34166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APSFR in the study area: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13502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Development of a </a:t>
            </a:r>
            <a:r>
              <a:rPr lang="en-US" altLang="el-GR" sz="2800" b="1" dirty="0" err="1" smtClean="0">
                <a:solidFill>
                  <a:srgbClr val="EAEAEA"/>
                </a:solidFill>
                <a:latin typeface="Arial" charset="0"/>
              </a:rPr>
              <a:t>GeoDatabase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24" name="Ορθογώνιο 23"/>
          <p:cNvSpPr/>
          <p:nvPr/>
        </p:nvSpPr>
        <p:spPr>
          <a:xfrm>
            <a:off x="971600" y="2564904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Regional Unit boundary</a:t>
            </a:r>
            <a:endParaRPr lang="el-GR" sz="2200" dirty="0"/>
          </a:p>
        </p:txBody>
      </p:sp>
      <p:sp>
        <p:nvSpPr>
          <p:cNvPr id="25" name="Ορθογώνιο 24"/>
          <p:cNvSpPr/>
          <p:nvPr/>
        </p:nvSpPr>
        <p:spPr>
          <a:xfrm>
            <a:off x="3707904" y="2566065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Municipalities</a:t>
            </a:r>
            <a:endParaRPr lang="el-GR" sz="2200" dirty="0"/>
          </a:p>
        </p:txBody>
      </p:sp>
      <p:pic>
        <p:nvPicPr>
          <p:cNvPr id="27" name="Picture 3" descr="9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84"/>
          <a:stretch>
            <a:fillRect/>
          </a:stretch>
        </p:blipFill>
        <p:spPr bwMode="auto">
          <a:xfrm>
            <a:off x="3707904" y="764904"/>
            <a:ext cx="2484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Ορθογώνιο 27"/>
          <p:cNvSpPr/>
          <p:nvPr/>
        </p:nvSpPr>
        <p:spPr>
          <a:xfrm>
            <a:off x="6516216" y="2566320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Water District boundaries</a:t>
            </a:r>
            <a:endParaRPr lang="el-GR" sz="2200" dirty="0"/>
          </a:p>
        </p:txBody>
      </p:sp>
      <p:pic>
        <p:nvPicPr>
          <p:cNvPr id="29" name="Picture 6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r="14818"/>
          <a:stretch>
            <a:fillRect/>
          </a:stretch>
        </p:blipFill>
        <p:spPr bwMode="auto">
          <a:xfrm>
            <a:off x="6462348" y="764704"/>
            <a:ext cx="2484000" cy="179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Ορθογώνιο 29"/>
          <p:cNvSpPr/>
          <p:nvPr/>
        </p:nvSpPr>
        <p:spPr>
          <a:xfrm>
            <a:off x="1043608" y="5374636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Water basin boundaries</a:t>
            </a:r>
            <a:endParaRPr lang="el-GR" sz="2200" dirty="0"/>
          </a:p>
        </p:txBody>
      </p:sp>
      <p:pic>
        <p:nvPicPr>
          <p:cNvPr id="31" name="Picture 7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 r="17264"/>
          <a:stretch>
            <a:fillRect/>
          </a:stretch>
        </p:blipFill>
        <p:spPr bwMode="auto">
          <a:xfrm>
            <a:off x="1043607" y="3573016"/>
            <a:ext cx="2484000" cy="179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4"/>
          <a:stretch>
            <a:fillRect/>
          </a:stretch>
        </p:blipFill>
        <p:spPr bwMode="auto">
          <a:xfrm>
            <a:off x="3779911" y="3551601"/>
            <a:ext cx="2484000" cy="182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Ορθογώνιο 34"/>
          <p:cNvSpPr/>
          <p:nvPr/>
        </p:nvSpPr>
        <p:spPr>
          <a:xfrm>
            <a:off x="3779912" y="5373216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Streams</a:t>
            </a:r>
            <a:endParaRPr lang="el-GR" sz="2200" dirty="0"/>
          </a:p>
        </p:txBody>
      </p:sp>
      <p:sp>
        <p:nvSpPr>
          <p:cNvPr id="36" name="Ορθογώνιο 35"/>
          <p:cNvSpPr/>
          <p:nvPr/>
        </p:nvSpPr>
        <p:spPr>
          <a:xfrm>
            <a:off x="6444208" y="5417348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Lakes</a:t>
            </a:r>
            <a:endParaRPr lang="el-GR" sz="2200" dirty="0"/>
          </a:p>
        </p:txBody>
      </p:sp>
      <p:pic>
        <p:nvPicPr>
          <p:cNvPr id="37" name="Picture 5" descr="1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1"/>
          <a:stretch>
            <a:fillRect/>
          </a:stretch>
        </p:blipFill>
        <p:spPr bwMode="auto">
          <a:xfrm>
            <a:off x="6444208" y="3573016"/>
            <a:ext cx="2484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orio_pe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10056"/>
          <a:stretch>
            <a:fillRect/>
          </a:stretch>
        </p:blipFill>
        <p:spPr bwMode="auto">
          <a:xfrm>
            <a:off x="1032792" y="764704"/>
            <a:ext cx="2484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34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Development of a </a:t>
            </a:r>
            <a:r>
              <a:rPr lang="en-US" altLang="el-GR" sz="2800" b="1" dirty="0" err="1" smtClean="0">
                <a:solidFill>
                  <a:srgbClr val="EAEAEA"/>
                </a:solidFill>
                <a:latin typeface="Arial" charset="0"/>
              </a:rPr>
              <a:t>GeoDatabase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25" name="Ορθογώνιο 24"/>
          <p:cNvSpPr/>
          <p:nvPr/>
        </p:nvSpPr>
        <p:spPr>
          <a:xfrm>
            <a:off x="1115616" y="2570609"/>
            <a:ext cx="2520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Areas of Potential Significant Flood Risk</a:t>
            </a:r>
            <a:endParaRPr lang="el-GR" sz="2200" dirty="0"/>
          </a:p>
        </p:txBody>
      </p:sp>
      <p:pic>
        <p:nvPicPr>
          <p:cNvPr id="26" name="Picture 5" descr="1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2"/>
          <a:stretch>
            <a:fillRect/>
          </a:stretch>
        </p:blipFill>
        <p:spPr bwMode="auto">
          <a:xfrm>
            <a:off x="1043608" y="764704"/>
            <a:ext cx="2484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13"/>
          <a:stretch>
            <a:fillRect/>
          </a:stretch>
        </p:blipFill>
        <p:spPr bwMode="auto">
          <a:xfrm>
            <a:off x="3742804" y="764704"/>
            <a:ext cx="2484000" cy="181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Ορθογώνιο 27"/>
          <p:cNvSpPr/>
          <p:nvPr/>
        </p:nvSpPr>
        <p:spPr>
          <a:xfrm>
            <a:off x="3707904" y="2564903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Digital Elevation Model</a:t>
            </a:r>
            <a:endParaRPr lang="el-GR" sz="2200" dirty="0"/>
          </a:p>
        </p:txBody>
      </p:sp>
      <p:sp>
        <p:nvSpPr>
          <p:cNvPr id="29" name="Ορθογώνιο 28"/>
          <p:cNvSpPr/>
          <p:nvPr/>
        </p:nvSpPr>
        <p:spPr>
          <a:xfrm>
            <a:off x="6444208" y="2564905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 smtClean="0">
                <a:latin typeface="Arial" charset="0"/>
              </a:rPr>
              <a:t>Corine</a:t>
            </a:r>
            <a:r>
              <a:rPr lang="en-US" sz="2200" dirty="0" smtClean="0">
                <a:latin typeface="Arial" charset="0"/>
              </a:rPr>
              <a:t> Land Cover</a:t>
            </a:r>
            <a:endParaRPr lang="el-GR" sz="2200" dirty="0"/>
          </a:p>
        </p:txBody>
      </p:sp>
      <p:pic>
        <p:nvPicPr>
          <p:cNvPr id="30" name="Picture 7" descr="2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96"/>
          <a:stretch>
            <a:fillRect/>
          </a:stretch>
        </p:blipFill>
        <p:spPr bwMode="auto">
          <a:xfrm>
            <a:off x="6444207" y="764704"/>
            <a:ext cx="2484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Ορθογώνιο 30"/>
          <p:cNvSpPr/>
          <p:nvPr/>
        </p:nvSpPr>
        <p:spPr>
          <a:xfrm>
            <a:off x="1115616" y="5662409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Natura 2000 area</a:t>
            </a:r>
            <a:endParaRPr lang="el-GR" sz="2200" dirty="0"/>
          </a:p>
        </p:txBody>
      </p:sp>
      <p:pic>
        <p:nvPicPr>
          <p:cNvPr id="32" name="Picture 6" descr="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r="13174"/>
          <a:stretch>
            <a:fillRect/>
          </a:stretch>
        </p:blipFill>
        <p:spPr bwMode="auto">
          <a:xfrm>
            <a:off x="1043608" y="3816447"/>
            <a:ext cx="2484000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Ορθογώνιο 32"/>
          <p:cNvSpPr/>
          <p:nvPr/>
        </p:nvSpPr>
        <p:spPr>
          <a:xfrm>
            <a:off x="3779912" y="5662409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Cultivated area</a:t>
            </a:r>
            <a:endParaRPr lang="el-GR" sz="2200" dirty="0"/>
          </a:p>
        </p:txBody>
      </p:sp>
      <p:pic>
        <p:nvPicPr>
          <p:cNvPr id="34" name="Picture 4" descr="16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1"/>
          <a:stretch>
            <a:fillRect/>
          </a:stretch>
        </p:blipFill>
        <p:spPr bwMode="auto">
          <a:xfrm>
            <a:off x="3779912" y="3789040"/>
            <a:ext cx="2484000" cy="182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6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9"/>
          <a:stretch>
            <a:fillRect/>
          </a:stretch>
        </p:blipFill>
        <p:spPr bwMode="auto">
          <a:xfrm>
            <a:off x="6444208" y="3789040"/>
            <a:ext cx="2484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Ορθογώνιο 35"/>
          <p:cNvSpPr/>
          <p:nvPr/>
        </p:nvSpPr>
        <p:spPr>
          <a:xfrm>
            <a:off x="6444208" y="5611817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Road network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3378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Development of a </a:t>
            </a:r>
            <a:r>
              <a:rPr lang="en-US" altLang="el-GR" sz="2800" b="1" dirty="0" err="1" smtClean="0">
                <a:solidFill>
                  <a:srgbClr val="EAEAEA"/>
                </a:solidFill>
                <a:latin typeface="Arial" charset="0"/>
              </a:rPr>
              <a:t>GeoDatabase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pic>
        <p:nvPicPr>
          <p:cNvPr id="5124" name="Picture 4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4"/>
          <a:stretch>
            <a:fillRect/>
          </a:stretch>
        </p:blipFill>
        <p:spPr bwMode="auto">
          <a:xfrm>
            <a:off x="1043608" y="764702"/>
            <a:ext cx="2484000" cy="18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Ορθογώνιο 12"/>
          <p:cNvSpPr/>
          <p:nvPr/>
        </p:nvSpPr>
        <p:spPr>
          <a:xfrm>
            <a:off x="971600" y="2564904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Dams</a:t>
            </a:r>
            <a:endParaRPr lang="el-GR" sz="2200" dirty="0"/>
          </a:p>
        </p:txBody>
      </p:sp>
      <p:pic>
        <p:nvPicPr>
          <p:cNvPr id="5125" name="Picture 5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6"/>
          <a:stretch>
            <a:fillRect/>
          </a:stretch>
        </p:blipFill>
        <p:spPr bwMode="auto">
          <a:xfrm>
            <a:off x="3780168" y="764703"/>
            <a:ext cx="2484000" cy="180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Ορθογώνιο 14"/>
          <p:cNvSpPr/>
          <p:nvPr/>
        </p:nvSpPr>
        <p:spPr>
          <a:xfrm>
            <a:off x="3707904" y="2566065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Stone bridges</a:t>
            </a:r>
            <a:endParaRPr lang="el-GR" sz="2200" dirty="0"/>
          </a:p>
        </p:txBody>
      </p:sp>
      <p:pic>
        <p:nvPicPr>
          <p:cNvPr id="5126" name="Picture 6" descr="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3"/>
          <a:stretch>
            <a:fillRect/>
          </a:stretch>
        </p:blipFill>
        <p:spPr bwMode="auto">
          <a:xfrm>
            <a:off x="6444208" y="764703"/>
            <a:ext cx="2484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Ορθογώνιο 16"/>
          <p:cNvSpPr/>
          <p:nvPr/>
        </p:nvSpPr>
        <p:spPr>
          <a:xfrm>
            <a:off x="6444208" y="2587551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Thermal power stations</a:t>
            </a:r>
            <a:endParaRPr lang="el-GR" sz="2200" dirty="0"/>
          </a:p>
        </p:txBody>
      </p:sp>
      <p:pic>
        <p:nvPicPr>
          <p:cNvPr id="5128" name="Picture 8" descr="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1"/>
          <a:stretch>
            <a:fillRect/>
          </a:stretch>
        </p:blipFill>
        <p:spPr bwMode="auto">
          <a:xfrm>
            <a:off x="3707904" y="3551600"/>
            <a:ext cx="2484000" cy="18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Ορθογώνιο 20"/>
          <p:cNvSpPr/>
          <p:nvPr/>
        </p:nvSpPr>
        <p:spPr>
          <a:xfrm>
            <a:off x="3707904" y="5373216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Irrigation canals</a:t>
            </a:r>
            <a:endParaRPr lang="el-GR" sz="2200" dirty="0"/>
          </a:p>
        </p:txBody>
      </p:sp>
      <p:sp>
        <p:nvSpPr>
          <p:cNvPr id="16" name="Ορθογώνιο 15"/>
          <p:cNvSpPr/>
          <p:nvPr/>
        </p:nvSpPr>
        <p:spPr>
          <a:xfrm>
            <a:off x="971600" y="5373216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 smtClean="0">
                <a:latin typeface="Arial" charset="0"/>
              </a:rPr>
              <a:t>Settlemenets</a:t>
            </a:r>
            <a:endParaRPr lang="el-GR" sz="2200" dirty="0"/>
          </a:p>
        </p:txBody>
      </p:sp>
      <p:pic>
        <p:nvPicPr>
          <p:cNvPr id="18" name="Picture 2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4"/>
          <a:stretch>
            <a:fillRect/>
          </a:stretch>
        </p:blipFill>
        <p:spPr bwMode="auto">
          <a:xfrm>
            <a:off x="1043608" y="3573016"/>
            <a:ext cx="2484000" cy="178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Ορθογώνιο 19"/>
          <p:cNvSpPr/>
          <p:nvPr/>
        </p:nvSpPr>
        <p:spPr>
          <a:xfrm>
            <a:off x="6372200" y="5374377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Mines</a:t>
            </a:r>
            <a:endParaRPr lang="el-GR" sz="2200" dirty="0"/>
          </a:p>
        </p:txBody>
      </p:sp>
      <p:pic>
        <p:nvPicPr>
          <p:cNvPr id="22" name="Picture 3" descr="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1"/>
          <a:stretch>
            <a:fillRect/>
          </a:stretch>
        </p:blipFill>
        <p:spPr bwMode="auto">
          <a:xfrm>
            <a:off x="6444208" y="3573016"/>
            <a:ext cx="2484000" cy="180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1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Development of a </a:t>
            </a:r>
            <a:r>
              <a:rPr lang="en-US" altLang="el-GR" sz="2800" b="1" dirty="0" err="1" smtClean="0">
                <a:solidFill>
                  <a:srgbClr val="EAEAEA"/>
                </a:solidFill>
                <a:latin typeface="Arial" charset="0"/>
              </a:rPr>
              <a:t>GeoDatabase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pic>
        <p:nvPicPr>
          <p:cNvPr id="5122" name="Picture 2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0"/>
          <a:stretch>
            <a:fillRect/>
          </a:stretch>
        </p:blipFill>
        <p:spPr bwMode="auto">
          <a:xfrm>
            <a:off x="3635896" y="836710"/>
            <a:ext cx="2484000" cy="18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3635896" y="2636912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Location of short-term interventions</a:t>
            </a:r>
            <a:endParaRPr lang="el-GR" sz="2200" dirty="0"/>
          </a:p>
        </p:txBody>
      </p:sp>
      <p:pic>
        <p:nvPicPr>
          <p:cNvPr id="5123" name="Picture 3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4"/>
          <a:stretch>
            <a:fillRect/>
          </a:stretch>
        </p:blipFill>
        <p:spPr bwMode="auto">
          <a:xfrm>
            <a:off x="6372200" y="837553"/>
            <a:ext cx="2484000" cy="18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Ορθογώνιο 11"/>
          <p:cNvSpPr/>
          <p:nvPr/>
        </p:nvSpPr>
        <p:spPr>
          <a:xfrm>
            <a:off x="6372200" y="2659559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Location of long-term interventions</a:t>
            </a:r>
            <a:endParaRPr lang="el-GR" sz="2200" dirty="0"/>
          </a:p>
        </p:txBody>
      </p:sp>
      <p:sp>
        <p:nvSpPr>
          <p:cNvPr id="13" name="Ορθογώνιο 12"/>
          <p:cNvSpPr/>
          <p:nvPr/>
        </p:nvSpPr>
        <p:spPr>
          <a:xfrm>
            <a:off x="971600" y="2682206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</a:rPr>
              <a:t>Mountainous and lowland area</a:t>
            </a:r>
            <a:endParaRPr lang="el-GR" sz="2200" dirty="0"/>
          </a:p>
        </p:txBody>
      </p:sp>
      <p:pic>
        <p:nvPicPr>
          <p:cNvPr id="14" name="Picture 4" descr="1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84"/>
          <a:stretch>
            <a:fillRect/>
          </a:stretch>
        </p:blipFill>
        <p:spPr bwMode="auto">
          <a:xfrm>
            <a:off x="971599" y="859559"/>
            <a:ext cx="2484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Major Hydraulic Projects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619672" y="2924944"/>
            <a:ext cx="28548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Dam of </a:t>
            </a:r>
            <a:r>
              <a:rPr lang="en-US" sz="2200" dirty="0" err="1" smtClean="0">
                <a:latin typeface="Arial" charset="0"/>
              </a:rPr>
              <a:t>Pramoritsa</a:t>
            </a:r>
            <a:endParaRPr lang="el-GR" sz="2200" dirty="0"/>
          </a:p>
        </p:txBody>
      </p:sp>
      <p:pic>
        <p:nvPicPr>
          <p:cNvPr id="9218" name="Picture 2" descr="DSC_9751-BorderMak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7" r="9000" b="5981"/>
          <a:stretch>
            <a:fillRect/>
          </a:stretch>
        </p:blipFill>
        <p:spPr bwMode="auto">
          <a:xfrm>
            <a:off x="1115617" y="836712"/>
            <a:ext cx="4032448" cy="211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SC060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874" y="836712"/>
            <a:ext cx="2952328" cy="216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Ορθογώνιο 15"/>
          <p:cNvSpPr/>
          <p:nvPr/>
        </p:nvSpPr>
        <p:spPr>
          <a:xfrm>
            <a:off x="5796136" y="2996952"/>
            <a:ext cx="28548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Arial" charset="0"/>
              </a:rPr>
              <a:t>Soulou</a:t>
            </a:r>
            <a:r>
              <a:rPr lang="en-US" sz="2200" dirty="0" smtClean="0">
                <a:latin typeface="Arial" charset="0"/>
              </a:rPr>
              <a:t> artificial river</a:t>
            </a:r>
            <a:endParaRPr lang="el-GR" sz="2200" dirty="0"/>
          </a:p>
        </p:txBody>
      </p:sp>
      <p:pic>
        <p:nvPicPr>
          <p:cNvPr id="9219" name="Picture 3" descr="2003-01-31 ΙΑΝ 03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/>
          <a:stretch>
            <a:fillRect/>
          </a:stretch>
        </p:blipFill>
        <p:spPr bwMode="auto">
          <a:xfrm>
            <a:off x="1043608" y="3646043"/>
            <a:ext cx="3168729" cy="215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Ορθογώνιο 16"/>
          <p:cNvSpPr/>
          <p:nvPr/>
        </p:nvSpPr>
        <p:spPr>
          <a:xfrm>
            <a:off x="1115616" y="5806425"/>
            <a:ext cx="31025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Arial" charset="0"/>
              </a:rPr>
              <a:t>Polyfytos</a:t>
            </a:r>
            <a:r>
              <a:rPr lang="en-US" sz="2200" dirty="0" smtClean="0">
                <a:latin typeface="Arial" charset="0"/>
              </a:rPr>
              <a:t> artificial Lake</a:t>
            </a:r>
            <a:endParaRPr lang="el-GR" sz="2200" dirty="0"/>
          </a:p>
        </p:txBody>
      </p:sp>
      <p:pic>
        <p:nvPicPr>
          <p:cNvPr id="18" name="Picture 2" descr="DSC_26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/>
          <a:stretch>
            <a:fillRect/>
          </a:stretch>
        </p:blipFill>
        <p:spPr bwMode="auto">
          <a:xfrm>
            <a:off x="4492619" y="3557089"/>
            <a:ext cx="4171447" cy="224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Ορθογώνιο 18"/>
          <p:cNvSpPr/>
          <p:nvPr/>
        </p:nvSpPr>
        <p:spPr>
          <a:xfrm>
            <a:off x="5069817" y="5805264"/>
            <a:ext cx="31025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latin typeface="Arial" charset="0"/>
              </a:rPr>
              <a:t>Ilarionas</a:t>
            </a:r>
            <a:r>
              <a:rPr lang="en-US" sz="2200" dirty="0" smtClean="0">
                <a:latin typeface="Arial" charset="0"/>
              </a:rPr>
              <a:t> artificial Lake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41359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Site inspections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317940" y="1542851"/>
            <a:ext cx="25025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200" dirty="0" smtClean="0">
                <a:latin typeface="Arial" charset="0"/>
              </a:rPr>
              <a:t>Site inspections were performed in May 2019 at all </a:t>
            </a:r>
            <a:r>
              <a:rPr lang="en-US" sz="2200" dirty="0">
                <a:latin typeface="Arial" charset="0"/>
              </a:rPr>
              <a:t>locations </a:t>
            </a:r>
            <a:r>
              <a:rPr lang="en-US" sz="2200" dirty="0" smtClean="0">
                <a:latin typeface="Arial" charset="0"/>
              </a:rPr>
              <a:t>where </a:t>
            </a:r>
            <a:r>
              <a:rPr lang="en-US" sz="2200" dirty="0">
                <a:latin typeface="Arial" charset="0"/>
              </a:rPr>
              <a:t>problems or/and complaints have been reported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12114"/>
          <a:stretch>
            <a:fillRect/>
          </a:stretch>
        </p:blipFill>
        <p:spPr bwMode="auto">
          <a:xfrm>
            <a:off x="1100670" y="1216769"/>
            <a:ext cx="5127513" cy="337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123728" y="4582289"/>
            <a:ext cx="32784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Arial" charset="0"/>
              </a:rPr>
              <a:t>Location of 1,645 photos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19453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Determination of Assessment Criteria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108712" y="764704"/>
            <a:ext cx="67585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Arial" charset="0"/>
              </a:rPr>
              <a:t>Areas of Potential Significant Flood </a:t>
            </a:r>
            <a:r>
              <a:rPr lang="en-US" sz="2200" dirty="0" smtClean="0">
                <a:latin typeface="Arial" charset="0"/>
              </a:rPr>
              <a:t>Risk </a:t>
            </a:r>
            <a:r>
              <a:rPr lang="en-US" sz="2000" dirty="0" smtClean="0">
                <a:latin typeface="Arial" charset="0"/>
              </a:rPr>
              <a:t>(APSFR)</a:t>
            </a:r>
            <a:endParaRPr lang="el-GR" sz="20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3" b="97108" l="1983" r="974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4956"/>
            <a:ext cx="5832000" cy="510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846" b="94872" l="6071" r="903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9" t="50000" r="85819"/>
          <a:stretch/>
        </p:blipFill>
        <p:spPr bwMode="auto">
          <a:xfrm>
            <a:off x="6433291" y="2308924"/>
            <a:ext cx="442317" cy="39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6804248" y="2308810"/>
            <a:ext cx="1042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APSFR</a:t>
            </a:r>
            <a:endParaRPr lang="el-GR" sz="2000" dirty="0"/>
          </a:p>
        </p:txBody>
      </p:sp>
      <p:sp>
        <p:nvSpPr>
          <p:cNvPr id="7" name="Ορθογώνιο 6"/>
          <p:cNvSpPr/>
          <p:nvPr/>
        </p:nvSpPr>
        <p:spPr>
          <a:xfrm>
            <a:off x="1475656" y="1124744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charset="0"/>
              </a:rPr>
              <a:t>Areas for which potential significant flood risks exist or might be considered likely to occur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710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Determination of Assessment Criteria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115616" y="764704"/>
            <a:ext cx="47970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smtClean="0">
                <a:latin typeface="Arial" charset="0"/>
              </a:rPr>
              <a:t>Topographic Wetness Index </a:t>
            </a:r>
            <a:r>
              <a:rPr lang="en-US" sz="2000" dirty="0" smtClean="0">
                <a:latin typeface="Arial" charset="0"/>
              </a:rPr>
              <a:t>(TWI)</a:t>
            </a:r>
            <a:endParaRPr lang="el-GR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4" b="96632" l="3153" r="96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8" t="2695" r="2159" b="3549"/>
          <a:stretch/>
        </p:blipFill>
        <p:spPr bwMode="auto">
          <a:xfrm>
            <a:off x="971600" y="1593879"/>
            <a:ext cx="5842324" cy="507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1" b="100000" l="4839" r="97581">
                        <a14:foregroundMark x1="24194" y1="68085" x2="24194" y2="68085"/>
                        <a14:foregroundMark x1="24194" y1="91489" x2="24194" y2="91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9" t="38080" r="67513"/>
          <a:stretch/>
        </p:blipFill>
        <p:spPr bwMode="auto">
          <a:xfrm>
            <a:off x="6372200" y="1731584"/>
            <a:ext cx="563461" cy="110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6848675" y="1700808"/>
            <a:ext cx="13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low values</a:t>
            </a:r>
            <a:endParaRPr lang="el-GR" sz="2000" dirty="0"/>
          </a:p>
        </p:txBody>
      </p:sp>
      <p:sp>
        <p:nvSpPr>
          <p:cNvPr id="9" name="Ορθογώνιο 8"/>
          <p:cNvSpPr/>
          <p:nvPr/>
        </p:nvSpPr>
        <p:spPr>
          <a:xfrm>
            <a:off x="6838841" y="2060848"/>
            <a:ext cx="1923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average values</a:t>
            </a:r>
            <a:endParaRPr lang="el-GR" sz="2000" dirty="0"/>
          </a:p>
        </p:txBody>
      </p:sp>
      <p:sp>
        <p:nvSpPr>
          <p:cNvPr id="10" name="Ορθογώνιο 9"/>
          <p:cNvSpPr/>
          <p:nvPr/>
        </p:nvSpPr>
        <p:spPr>
          <a:xfrm>
            <a:off x="6838841" y="2420888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high values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475656" y="1156682"/>
            <a:ext cx="7375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Describes the impact of surface on the soil moisture distribution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2904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Determination of Assessment Criteria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115616" y="764704"/>
            <a:ext cx="28857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smtClean="0">
                <a:latin typeface="Arial" charset="0"/>
              </a:rPr>
              <a:t>Low slope criterion</a:t>
            </a:r>
            <a:endParaRPr lang="el-GR" sz="2000" dirty="0"/>
          </a:p>
        </p:txBody>
      </p:sp>
      <p:sp>
        <p:nvSpPr>
          <p:cNvPr id="3" name="Ορθογώνιο 2"/>
          <p:cNvSpPr/>
          <p:nvPr/>
        </p:nvSpPr>
        <p:spPr>
          <a:xfrm>
            <a:off x="6848675" y="1700808"/>
            <a:ext cx="1431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Slope&lt; 2%</a:t>
            </a:r>
            <a:endParaRPr lang="el-GR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0" b="96236" l="2502" r="967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40" y="1529397"/>
            <a:ext cx="5832000" cy="51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0" b="94274"/>
          <a:stretch/>
        </p:blipFill>
        <p:spPr bwMode="auto">
          <a:xfrm>
            <a:off x="6444208" y="1787800"/>
            <a:ext cx="252303" cy="22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7" t="43038" r="73430" b="55057"/>
          <a:stretch/>
        </p:blipFill>
        <p:spPr bwMode="auto">
          <a:xfrm>
            <a:off x="6444208" y="2204864"/>
            <a:ext cx="276719" cy="19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Ορθογώνιο 13"/>
          <p:cNvSpPr/>
          <p:nvPr/>
        </p:nvSpPr>
        <p:spPr>
          <a:xfrm>
            <a:off x="6884614" y="2092786"/>
            <a:ext cx="1423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Slope≥ 2%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3832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adi\Desktop\2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t="3951" r="3103" b="4660"/>
          <a:stretch/>
        </p:blipFill>
        <p:spPr bwMode="auto">
          <a:xfrm>
            <a:off x="1187624" y="4869160"/>
            <a:ext cx="252028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47" y="884452"/>
            <a:ext cx="2649041" cy="160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929491" y="980728"/>
            <a:ext cx="49386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200" dirty="0" smtClean="0">
                <a:latin typeface="+mj-lt"/>
              </a:rPr>
              <a:t>«</a:t>
            </a:r>
            <a:r>
              <a:rPr lang="en-US" sz="2200" dirty="0" smtClean="0">
                <a:latin typeface="+mj-lt"/>
              </a:rPr>
              <a:t>Flood</a:t>
            </a:r>
            <a:r>
              <a:rPr lang="el-GR" sz="2200" dirty="0" smtClean="0">
                <a:latin typeface="+mj-lt"/>
              </a:rPr>
              <a:t>»: </a:t>
            </a:r>
            <a:r>
              <a:rPr lang="en-US" sz="2200" dirty="0" smtClean="0">
                <a:latin typeface="+mj-lt"/>
              </a:rPr>
              <a:t>The rising of a body of water and its overflowing onto normally dry land </a:t>
            </a:r>
            <a:r>
              <a:rPr lang="en-US" sz="2000" dirty="0" smtClean="0">
                <a:latin typeface="+mj-lt"/>
              </a:rPr>
              <a:t>(Princeton University, 2005)</a:t>
            </a:r>
            <a:endParaRPr lang="el-GR" sz="2000" dirty="0">
              <a:latin typeface="+mj-lt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857484" y="2425531"/>
            <a:ext cx="429058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u="sng" dirty="0" smtClean="0">
                <a:solidFill>
                  <a:srgbClr val="EAEAEA"/>
                </a:solidFill>
                <a:latin typeface="+mj-lt"/>
              </a:rPr>
              <a:t>Impacts of flooding</a:t>
            </a:r>
            <a:r>
              <a:rPr lang="el-GR" sz="2200" u="sng" dirty="0" smtClean="0">
                <a:solidFill>
                  <a:srgbClr val="EAEAEA"/>
                </a:solidFill>
                <a:latin typeface="+mj-lt"/>
              </a:rPr>
              <a:t>: </a:t>
            </a:r>
          </a:p>
          <a:p>
            <a:pPr algn="ctr"/>
            <a:r>
              <a:rPr lang="en-US" sz="2200" dirty="0" smtClean="0">
                <a:solidFill>
                  <a:srgbClr val="EAEAEA"/>
                </a:solidFill>
                <a:latin typeface="+mj-lt"/>
                <a:sym typeface="Wingdings" panose="05000000000000000000" pitchFamily="2" charset="2"/>
              </a:rPr>
              <a:t>Social, Economic and Environmental</a:t>
            </a:r>
            <a:r>
              <a:rPr lang="el-GR" sz="2200" dirty="0" smtClean="0">
                <a:solidFill>
                  <a:srgbClr val="EAEAEA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l-GR" sz="2000" dirty="0" smtClean="0">
                <a:solidFill>
                  <a:srgbClr val="EAEAEA"/>
                </a:solidFill>
                <a:latin typeface="+mj-lt"/>
                <a:sym typeface="Wingdings" panose="05000000000000000000" pitchFamily="2" charset="2"/>
              </a:rPr>
              <a:t>(</a:t>
            </a:r>
            <a:r>
              <a:rPr lang="en-US" sz="2000" dirty="0" smtClean="0">
                <a:solidFill>
                  <a:srgbClr val="EAEAEA"/>
                </a:solidFill>
                <a:latin typeface="+mj-lt"/>
                <a:sym typeface="Wingdings" panose="05000000000000000000" pitchFamily="2" charset="2"/>
              </a:rPr>
              <a:t>human life losses</a:t>
            </a:r>
            <a:r>
              <a:rPr lang="el-GR" sz="2000" dirty="0" smtClean="0">
                <a:latin typeface="+mj-lt"/>
              </a:rPr>
              <a:t>,</a:t>
            </a:r>
            <a:r>
              <a:rPr lang="en-US" sz="2000" dirty="0" smtClean="0">
                <a:latin typeface="+mj-lt"/>
              </a:rPr>
              <a:t> property damages</a:t>
            </a:r>
            <a:r>
              <a:rPr lang="el-GR" sz="2000" dirty="0" smtClean="0">
                <a:latin typeface="+mj-lt"/>
              </a:rPr>
              <a:t>, </a:t>
            </a:r>
            <a:r>
              <a:rPr lang="en-US" sz="2000" dirty="0" smtClean="0">
                <a:latin typeface="+mj-lt"/>
              </a:rPr>
              <a:t>environmental degradation</a:t>
            </a:r>
            <a:r>
              <a:rPr lang="el-GR" sz="2000" dirty="0" smtClean="0">
                <a:latin typeface="+mj-lt"/>
              </a:rPr>
              <a:t>)</a:t>
            </a:r>
            <a:endParaRPr lang="el-GR" sz="2000" dirty="0">
              <a:latin typeface="+mj-lt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5392972" y="4523636"/>
            <a:ext cx="3484253" cy="1446550"/>
          </a:xfrm>
          <a:prstGeom prst="rect">
            <a:avLst/>
          </a:prstGeom>
          <a:ln w="19050">
            <a:solidFill>
              <a:srgbClr val="CCECFF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200" dirty="0" smtClean="0">
                <a:solidFill>
                  <a:srgbClr val="EAEAEA"/>
                </a:solidFill>
                <a:latin typeface="+mj-lt"/>
              </a:rPr>
              <a:t>Development of an Integrated Flood Protection Management Plan</a:t>
            </a:r>
            <a:endParaRPr lang="el-GR" sz="2200" dirty="0">
              <a:solidFill>
                <a:srgbClr val="EAEAEA"/>
              </a:solidFill>
              <a:latin typeface="+mj-lt"/>
            </a:endParaRPr>
          </a:p>
        </p:txBody>
      </p:sp>
      <p:sp>
        <p:nvSpPr>
          <p:cNvPr id="14" name="Βέλος λυγισμένο προς τα επάνω 13"/>
          <p:cNvSpPr/>
          <p:nvPr/>
        </p:nvSpPr>
        <p:spPr bwMode="auto">
          <a:xfrm rot="5400000">
            <a:off x="4255805" y="4192925"/>
            <a:ext cx="992430" cy="936104"/>
          </a:xfrm>
          <a:prstGeom prst="bentUpArrow">
            <a:avLst>
              <a:gd name="adj1" fmla="val 19605"/>
              <a:gd name="adj2" fmla="val 22303"/>
              <a:gd name="adj3" fmla="val 23921"/>
            </a:avLst>
          </a:prstGeom>
          <a:solidFill>
            <a:srgbClr val="EAEAEA"/>
          </a:solidFill>
          <a:ln w="12700" cap="sq" cmpd="sng" algn="ctr">
            <a:solidFill>
              <a:srgbClr val="CCECFF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5392971" y="3288426"/>
            <a:ext cx="3484253" cy="430887"/>
          </a:xfrm>
          <a:prstGeom prst="rect">
            <a:avLst/>
          </a:prstGeom>
          <a:ln w="12700">
            <a:solidFill>
              <a:srgbClr val="CCECFF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200" dirty="0" smtClean="0">
                <a:solidFill>
                  <a:srgbClr val="EAEAEA"/>
                </a:solidFill>
                <a:latin typeface="+mj-lt"/>
              </a:rPr>
              <a:t>CLIMATE CHANGE</a:t>
            </a:r>
            <a:endParaRPr lang="el-GR" sz="2200" dirty="0">
              <a:solidFill>
                <a:srgbClr val="EAEAEA"/>
              </a:solidFill>
              <a:latin typeface="+mj-lt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331640" y="44624"/>
            <a:ext cx="73149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Introduction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7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Determination of Assessment Criteria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115616" y="764704"/>
            <a:ext cx="48798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smtClean="0">
                <a:latin typeface="Arial" charset="0"/>
              </a:rPr>
              <a:t>Distance from settlements criterion</a:t>
            </a:r>
            <a:endParaRPr lang="el-GR" sz="2000" dirty="0"/>
          </a:p>
        </p:txBody>
      </p:sp>
      <p:sp>
        <p:nvSpPr>
          <p:cNvPr id="3" name="Ορθογώνιο 2"/>
          <p:cNvSpPr/>
          <p:nvPr/>
        </p:nvSpPr>
        <p:spPr>
          <a:xfrm>
            <a:off x="6848675" y="1765265"/>
            <a:ext cx="17557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charset="0"/>
              </a:rPr>
              <a:t>200m buffer area around settlements</a:t>
            </a:r>
            <a:endParaRPr lang="el-GR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97" b="96475" l="2104" r="97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40" y="1628800"/>
            <a:ext cx="5832000" cy="499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43" b="95993" l="6983" r="120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" t="59937" r="87284" b="1"/>
          <a:stretch/>
        </p:blipFill>
        <p:spPr bwMode="auto">
          <a:xfrm>
            <a:off x="6444208" y="1773978"/>
            <a:ext cx="396000" cy="37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2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Determination of Assessment Criteria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115616" y="764704"/>
            <a:ext cx="38106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smtClean="0">
                <a:latin typeface="Arial" charset="0"/>
              </a:rPr>
              <a:t>Stream Power Index </a:t>
            </a:r>
            <a:r>
              <a:rPr lang="en-US" sz="2000" dirty="0" smtClean="0">
                <a:latin typeface="Arial" charset="0"/>
              </a:rPr>
              <a:t>(SPI)</a:t>
            </a:r>
            <a:endParaRPr lang="el-GR" sz="1800" dirty="0"/>
          </a:p>
        </p:txBody>
      </p:sp>
      <p:sp>
        <p:nvSpPr>
          <p:cNvPr id="7" name="Ορθογώνιο 6"/>
          <p:cNvSpPr/>
          <p:nvPr/>
        </p:nvSpPr>
        <p:spPr>
          <a:xfrm>
            <a:off x="1475656" y="1124744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Arial" charset="0"/>
              </a:rPr>
              <a:t>Measures the erosion level of a river</a:t>
            </a:r>
            <a:endParaRPr lang="en-US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1" b="96353" l="3250" r="96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8" y="1628800"/>
            <a:ext cx="5832000" cy="501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30" b="100000" l="9314" r="17157">
                        <a14:foregroundMark x1="14706" y1="61111" x2="14706" y2="61111"/>
                        <a14:foregroundMark x1="14706" y1="77778" x2="14706" y2="77778"/>
                        <a14:foregroundMark x1="14706" y1="94444" x2="14706" y2="9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6" t="34722" r="81029"/>
          <a:stretch/>
        </p:blipFill>
        <p:spPr bwMode="auto">
          <a:xfrm>
            <a:off x="6539308" y="1844824"/>
            <a:ext cx="367507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Ορθογώνιο 9"/>
          <p:cNvSpPr/>
          <p:nvPr/>
        </p:nvSpPr>
        <p:spPr>
          <a:xfrm>
            <a:off x="6932704" y="1773978"/>
            <a:ext cx="1367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zero value</a:t>
            </a:r>
            <a:endParaRPr lang="el-GR" sz="2000" dirty="0"/>
          </a:p>
        </p:txBody>
      </p:sp>
      <p:sp>
        <p:nvSpPr>
          <p:cNvPr id="11" name="Ορθογώνιο 10"/>
          <p:cNvSpPr/>
          <p:nvPr/>
        </p:nvSpPr>
        <p:spPr>
          <a:xfrm>
            <a:off x="6932704" y="2132856"/>
            <a:ext cx="13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low values</a:t>
            </a:r>
            <a:endParaRPr lang="el-GR" sz="2000" dirty="0"/>
          </a:p>
        </p:txBody>
      </p:sp>
      <p:sp>
        <p:nvSpPr>
          <p:cNvPr id="12" name="Ορθογώνιο 11"/>
          <p:cNvSpPr/>
          <p:nvPr/>
        </p:nvSpPr>
        <p:spPr>
          <a:xfrm>
            <a:off x="6932704" y="2492896"/>
            <a:ext cx="1923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average values</a:t>
            </a:r>
            <a:endParaRPr lang="el-GR" sz="2000" dirty="0"/>
          </a:p>
        </p:txBody>
      </p:sp>
      <p:sp>
        <p:nvSpPr>
          <p:cNvPr id="13" name="Ορθογώνιο 12"/>
          <p:cNvSpPr/>
          <p:nvPr/>
        </p:nvSpPr>
        <p:spPr>
          <a:xfrm>
            <a:off x="6948264" y="2812866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high values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241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Short-term and Long-term Interventions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pic>
        <p:nvPicPr>
          <p:cNvPr id="1026" name="Picture 2" descr="\\Pelagos\hyetos\ΕΝΕ560\NOTES\Δημήτρης\Locations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91" b="98547" l="9979" r="910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35" t="2028" r="8933" b="1932"/>
          <a:stretch/>
        </p:blipFill>
        <p:spPr bwMode="auto">
          <a:xfrm>
            <a:off x="821778" y="1052736"/>
            <a:ext cx="6486526" cy="558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5868144" y="714182"/>
            <a:ext cx="335540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Arial" charset="0"/>
              </a:rPr>
              <a:t>Necessary </a:t>
            </a:r>
            <a:r>
              <a:rPr lang="en-US" sz="2200" dirty="0">
                <a:latin typeface="Arial" charset="0"/>
              </a:rPr>
              <a:t>interventions: </a:t>
            </a:r>
            <a:endParaRPr lang="el-GR" sz="2200" dirty="0"/>
          </a:p>
        </p:txBody>
      </p:sp>
      <p:pic>
        <p:nvPicPr>
          <p:cNvPr id="1028" name="Picture 4" descr="\\Pelagos\hyetos\ΕΝΕ560\NOTES\Δημήτρης\prox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274" b="22498" l="1719" r="2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" t="20109" r="97516" b="77474"/>
          <a:stretch/>
        </p:blipFill>
        <p:spPr bwMode="auto">
          <a:xfrm>
            <a:off x="6156176" y="1097683"/>
            <a:ext cx="528637" cy="45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Pelagos\hyetos\ΕΝΕ560\NOTES\Δημήτρης\prox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14" b="18160" l="1789" r="2594">
                        <a14:foregroundMark x1="2266" y1="17451" x2="2266" y2="1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5858" r="97305" b="81584"/>
          <a:stretch/>
        </p:blipFill>
        <p:spPr bwMode="auto">
          <a:xfrm>
            <a:off x="6175703" y="1556792"/>
            <a:ext cx="62854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6684813" y="1196752"/>
            <a:ext cx="1350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short-term</a:t>
            </a:r>
            <a:endParaRPr lang="el-GR" sz="2000" dirty="0"/>
          </a:p>
        </p:txBody>
      </p:sp>
      <p:sp>
        <p:nvSpPr>
          <p:cNvPr id="9" name="Ορθογώνιο 8"/>
          <p:cNvSpPr/>
          <p:nvPr/>
        </p:nvSpPr>
        <p:spPr>
          <a:xfrm>
            <a:off x="6660232" y="1556792"/>
            <a:ext cx="1266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long-term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151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Update </a:t>
            </a:r>
            <a:r>
              <a:rPr lang="en-US" altLang="el-GR" sz="2750" b="1" dirty="0">
                <a:solidFill>
                  <a:srgbClr val="EAEAEA"/>
                </a:solidFill>
                <a:latin typeface="Arial" charset="0"/>
              </a:rPr>
              <a:t>of the Master Plan for Flood Protection Works in areas of the Prefecture of Thessaloniki</a:t>
            </a:r>
            <a:endParaRPr lang="el-GR" altLang="el-GR" sz="2750" b="1" dirty="0">
              <a:solidFill>
                <a:srgbClr val="EAEAEA"/>
              </a:solidFill>
              <a:latin typeface="Arial" charset="0"/>
            </a:endParaRPr>
          </a:p>
        </p:txBody>
      </p:sp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1671210162"/>
              </p:ext>
            </p:extLst>
          </p:nvPr>
        </p:nvGraphicFramePr>
        <p:xfrm>
          <a:off x="1115616" y="980040"/>
          <a:ext cx="7704856" cy="568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852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55576" y="44624"/>
            <a:ext cx="83884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Spatial Planning Framework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4" t="13725" r="15623" b="4955"/>
          <a:stretch/>
        </p:blipFill>
        <p:spPr bwMode="auto">
          <a:xfrm>
            <a:off x="1147056" y="2849467"/>
            <a:ext cx="5153136" cy="36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Ορθογώνιο 7"/>
          <p:cNvSpPr/>
          <p:nvPr/>
        </p:nvSpPr>
        <p:spPr>
          <a:xfrm>
            <a:off x="6156176" y="808836"/>
            <a:ext cx="28083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300" algn="ctr">
              <a:spcBef>
                <a:spcPts val="600"/>
              </a:spcBef>
              <a:defRPr/>
            </a:pPr>
            <a:r>
              <a:rPr lang="en-US" sz="2200" dirty="0" smtClean="0">
                <a:latin typeface="+mj-lt"/>
              </a:rPr>
              <a:t>Working Group of Technical Chamber of Greece</a:t>
            </a:r>
            <a:endParaRPr lang="el-GR" sz="2200" dirty="0" smtClean="0">
              <a:latin typeface="+mj-lt"/>
            </a:endParaRPr>
          </a:p>
        </p:txBody>
      </p:sp>
      <p:sp>
        <p:nvSpPr>
          <p:cNvPr id="2" name="Βέλος προς τα κάτω 1"/>
          <p:cNvSpPr/>
          <p:nvPr/>
        </p:nvSpPr>
        <p:spPr bwMode="auto">
          <a:xfrm>
            <a:off x="2483768" y="2276872"/>
            <a:ext cx="144016" cy="484892"/>
          </a:xfrm>
          <a:prstGeom prst="downArrow">
            <a:avLst/>
          </a:prstGeom>
          <a:solidFill>
            <a:srgbClr val="CCECFF"/>
          </a:solidFill>
          <a:ln w="12700" cap="sq" cmpd="sng" algn="ctr">
            <a:solidFill>
              <a:srgbClr val="CCECFF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555776" y="2278033"/>
            <a:ext cx="58326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300" algn="ctr">
              <a:spcBef>
                <a:spcPts val="600"/>
              </a:spcBef>
              <a:defRPr/>
            </a:pPr>
            <a:r>
              <a:rPr lang="en-US" sz="2200" dirty="0" smtClean="0">
                <a:latin typeface="+mj-lt"/>
              </a:rPr>
              <a:t>The area of the Master Plan was determined</a:t>
            </a:r>
            <a:endParaRPr lang="el-GR" sz="2200" dirty="0" smtClean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971600" y="692696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300" algn="just">
              <a:spcBef>
                <a:spcPts val="600"/>
              </a:spcBef>
              <a:defRPr/>
            </a:pPr>
            <a:r>
              <a:rPr lang="en-US" sz="1500" dirty="0" smtClean="0">
                <a:latin typeface="+mn-lt"/>
              </a:rPr>
              <a:t>Dr. </a:t>
            </a:r>
            <a:r>
              <a:rPr lang="en-US" sz="1500" dirty="0" err="1" smtClean="0">
                <a:latin typeface="+mn-lt"/>
              </a:rPr>
              <a:t>Spyridis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Anthimos</a:t>
            </a:r>
            <a:r>
              <a:rPr lang="en-US" sz="1500" dirty="0" smtClean="0">
                <a:latin typeface="+mn-lt"/>
              </a:rPr>
              <a:t>, </a:t>
            </a:r>
            <a:r>
              <a:rPr lang="en-US" sz="1500" dirty="0" err="1" smtClean="0">
                <a:latin typeface="+mn-lt"/>
              </a:rPr>
              <a:t>Vafeiadis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Margaritis</a:t>
            </a:r>
            <a:r>
              <a:rPr lang="en-US" sz="1500" dirty="0" smtClean="0">
                <a:latin typeface="+mn-lt"/>
              </a:rPr>
              <a:t>, </a:t>
            </a:r>
            <a:r>
              <a:rPr lang="en-US" sz="1500" dirty="0" err="1" smtClean="0">
                <a:latin typeface="+mn-lt"/>
              </a:rPr>
              <a:t>Diamanti</a:t>
            </a:r>
            <a:r>
              <a:rPr lang="en-US" sz="1500" dirty="0" smtClean="0">
                <a:latin typeface="+mn-lt"/>
              </a:rPr>
              <a:t> Lena, </a:t>
            </a:r>
            <a:r>
              <a:rPr lang="en-US" sz="1500" dirty="0" err="1" smtClean="0">
                <a:latin typeface="+mn-lt"/>
              </a:rPr>
              <a:t>Elpekos</a:t>
            </a:r>
            <a:r>
              <a:rPr lang="en-US" sz="1500" dirty="0" smtClean="0">
                <a:latin typeface="+mn-lt"/>
              </a:rPr>
              <a:t> Stelios, </a:t>
            </a:r>
            <a:r>
              <a:rPr lang="en-US" sz="1500" dirty="0" err="1" smtClean="0">
                <a:latin typeface="+mn-lt"/>
              </a:rPr>
              <a:t>Theodossiou</a:t>
            </a:r>
            <a:r>
              <a:rPr lang="en-US" sz="1500" dirty="0" smtClean="0">
                <a:latin typeface="+mn-lt"/>
              </a:rPr>
              <a:t> Nikolaos, Dr. </a:t>
            </a:r>
            <a:r>
              <a:rPr lang="en-US" sz="1500" dirty="0" err="1" smtClean="0">
                <a:latin typeface="+mn-lt"/>
              </a:rPr>
              <a:t>Iossifidis</a:t>
            </a:r>
            <a:r>
              <a:rPr lang="en-US" sz="1500" dirty="0" smtClean="0">
                <a:latin typeface="+mn-lt"/>
              </a:rPr>
              <a:t> Vasileios, </a:t>
            </a:r>
            <a:r>
              <a:rPr lang="en-US" sz="1500" dirty="0" err="1" smtClean="0">
                <a:latin typeface="+mn-lt"/>
              </a:rPr>
              <a:t>Iossifidis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Filippos</a:t>
            </a:r>
            <a:r>
              <a:rPr lang="en-US" sz="1500" dirty="0" smtClean="0">
                <a:latin typeface="+mn-lt"/>
              </a:rPr>
              <a:t>, </a:t>
            </a:r>
            <a:r>
              <a:rPr lang="en-US" sz="1500" dirty="0" err="1" smtClean="0">
                <a:latin typeface="+mn-lt"/>
              </a:rPr>
              <a:t>Kechagias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Eleftherios</a:t>
            </a:r>
            <a:r>
              <a:rPr lang="en-US" sz="1500" dirty="0" smtClean="0">
                <a:latin typeface="+mn-lt"/>
              </a:rPr>
              <a:t>, </a:t>
            </a:r>
            <a:r>
              <a:rPr lang="en-US" sz="1500" dirty="0" err="1" smtClean="0">
                <a:latin typeface="+mn-lt"/>
              </a:rPr>
              <a:t>Limnaios</a:t>
            </a:r>
            <a:r>
              <a:rPr lang="en-US" sz="1500" dirty="0" smtClean="0">
                <a:latin typeface="+mn-lt"/>
              </a:rPr>
              <a:t> Stavros, </a:t>
            </a:r>
            <a:r>
              <a:rPr lang="en-US" sz="1500" dirty="0" err="1" smtClean="0">
                <a:latin typeface="+mn-lt"/>
              </a:rPr>
              <a:t>Mallios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Zisis</a:t>
            </a:r>
            <a:r>
              <a:rPr lang="en-US" sz="1500" dirty="0" smtClean="0">
                <a:latin typeface="+mn-lt"/>
              </a:rPr>
              <a:t>, </a:t>
            </a:r>
            <a:r>
              <a:rPr lang="en-US" sz="1500" dirty="0" err="1" smtClean="0">
                <a:latin typeface="+mn-lt"/>
              </a:rPr>
              <a:t>Peilidis</a:t>
            </a:r>
            <a:r>
              <a:rPr lang="en-US" sz="1500" dirty="0" smtClean="0">
                <a:latin typeface="+mn-lt"/>
              </a:rPr>
              <a:t> Georgios, Samaras Gregory, </a:t>
            </a:r>
            <a:r>
              <a:rPr lang="en-US" sz="1500" dirty="0" err="1" smtClean="0">
                <a:latin typeface="+mn-lt"/>
              </a:rPr>
              <a:t>Vogiatzis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Pantelis</a:t>
            </a:r>
            <a:r>
              <a:rPr lang="en-US" sz="1500" dirty="0" smtClean="0">
                <a:latin typeface="+mn-lt"/>
              </a:rPr>
              <a:t>, </a:t>
            </a:r>
            <a:r>
              <a:rPr lang="en-US" sz="1500" dirty="0" err="1" smtClean="0">
                <a:latin typeface="+mn-lt"/>
              </a:rPr>
              <a:t>Zikopoulou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Olia</a:t>
            </a:r>
            <a:r>
              <a:rPr lang="en-US" sz="1500" dirty="0" smtClean="0">
                <a:latin typeface="+mn-lt"/>
              </a:rPr>
              <a:t>, </a:t>
            </a:r>
            <a:r>
              <a:rPr lang="en-US" sz="1500" dirty="0" err="1" smtClean="0">
                <a:latin typeface="+mn-lt"/>
              </a:rPr>
              <a:t>Soultanis</a:t>
            </a:r>
            <a:r>
              <a:rPr lang="en-US" sz="1500" dirty="0" smtClean="0">
                <a:latin typeface="+mn-lt"/>
              </a:rPr>
              <a:t> Konstantinos, </a:t>
            </a:r>
            <a:r>
              <a:rPr lang="en-US" sz="1500" dirty="0" err="1" smtClean="0">
                <a:latin typeface="+mn-lt"/>
              </a:rPr>
              <a:t>Stamataki</a:t>
            </a:r>
            <a:r>
              <a:rPr lang="en-US" sz="1500" dirty="0" smtClean="0">
                <a:latin typeface="+mn-lt"/>
              </a:rPr>
              <a:t> </a:t>
            </a:r>
            <a:r>
              <a:rPr lang="en-US" sz="1500" dirty="0" err="1" smtClean="0">
                <a:latin typeface="+mn-lt"/>
              </a:rPr>
              <a:t>Styliani</a:t>
            </a:r>
            <a:endParaRPr lang="el-GR" sz="1500" dirty="0" smtClean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3" name="Ορθογώνιο 2"/>
          <p:cNvSpPr/>
          <p:nvPr/>
        </p:nvSpPr>
        <p:spPr bwMode="auto">
          <a:xfrm>
            <a:off x="971600" y="692696"/>
            <a:ext cx="5328592" cy="1477328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Ευθεία γραμμή σύνδεσης 13"/>
          <p:cNvCxnSpPr/>
          <p:nvPr/>
        </p:nvCxnSpPr>
        <p:spPr bwMode="auto">
          <a:xfrm flipV="1">
            <a:off x="6444208" y="4005644"/>
            <a:ext cx="432048" cy="581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Ορθογώνιο 14"/>
          <p:cNvSpPr/>
          <p:nvPr/>
        </p:nvSpPr>
        <p:spPr>
          <a:xfrm>
            <a:off x="6804248" y="3790201"/>
            <a:ext cx="1789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300" algn="r">
              <a:spcBef>
                <a:spcPts val="600"/>
              </a:spcBef>
              <a:defRPr/>
            </a:pPr>
            <a:r>
              <a:rPr lang="en-US" sz="2200" dirty="0" smtClean="0">
                <a:latin typeface="+mj-lt"/>
              </a:rPr>
              <a:t>Master Plan </a:t>
            </a:r>
            <a:endParaRPr lang="el-GR" sz="2200" dirty="0" smtClean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228184" y="4078233"/>
            <a:ext cx="23211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3300" algn="just">
              <a:spcBef>
                <a:spcPts val="600"/>
              </a:spcBef>
              <a:defRPr/>
            </a:pPr>
            <a:r>
              <a:rPr lang="en-US" sz="2200" dirty="0">
                <a:latin typeface="+mj-lt"/>
              </a:rPr>
              <a:t>a</a:t>
            </a:r>
            <a:r>
              <a:rPr lang="en-US" sz="2200" dirty="0" smtClean="0">
                <a:latin typeface="+mj-lt"/>
              </a:rPr>
              <a:t>rea boundaries</a:t>
            </a:r>
            <a:endParaRPr lang="el-GR" sz="2200" dirty="0"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7" name="Ευθεία γραμμή σύνδεσης 16"/>
          <p:cNvCxnSpPr/>
          <p:nvPr/>
        </p:nvCxnSpPr>
        <p:spPr bwMode="auto">
          <a:xfrm flipV="1">
            <a:off x="6516216" y="4724563"/>
            <a:ext cx="432048" cy="581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Ορθογώνιο 6"/>
          <p:cNvSpPr/>
          <p:nvPr/>
        </p:nvSpPr>
        <p:spPr>
          <a:xfrm>
            <a:off x="7092280" y="4509120"/>
            <a:ext cx="1707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+mj-lt"/>
              </a:rPr>
              <a:t>Main line of </a:t>
            </a:r>
            <a:endParaRPr lang="el-GR" sz="2200" dirty="0">
              <a:latin typeface="+mj-lt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6372200" y="4819799"/>
            <a:ext cx="2771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+mj-lt"/>
              </a:rPr>
              <a:t>national </a:t>
            </a:r>
            <a:r>
              <a:rPr lang="en-US" sz="2200" dirty="0" smtClean="0">
                <a:latin typeface="+mj-lt"/>
              </a:rPr>
              <a:t>importance projects </a:t>
            </a:r>
            <a:endParaRPr lang="el-GR" sz="2200" dirty="0">
              <a:latin typeface="+mj-lt"/>
            </a:endParaRPr>
          </a:p>
        </p:txBody>
      </p:sp>
      <p:cxnSp>
        <p:nvCxnSpPr>
          <p:cNvPr id="21" name="Ευθεία γραμμή σύνδεσης 20"/>
          <p:cNvCxnSpPr/>
          <p:nvPr/>
        </p:nvCxnSpPr>
        <p:spPr bwMode="auto">
          <a:xfrm flipV="1">
            <a:off x="6516216" y="5805264"/>
            <a:ext cx="432048" cy="581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Ορθογώνιο 21"/>
          <p:cNvSpPr/>
          <p:nvPr/>
        </p:nvSpPr>
        <p:spPr>
          <a:xfrm>
            <a:off x="7092280" y="5590401"/>
            <a:ext cx="1707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+mj-lt"/>
              </a:rPr>
              <a:t>Main line of </a:t>
            </a:r>
            <a:endParaRPr lang="el-GR" sz="2200" dirty="0">
              <a:latin typeface="+mj-lt"/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6372200" y="5899919"/>
            <a:ext cx="2771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+mj-lt"/>
              </a:rPr>
              <a:t>international importance projects </a:t>
            </a:r>
            <a:endParaRPr lang="el-GR" sz="2200" dirty="0">
              <a:latin typeface="+mj-lt"/>
            </a:endParaRPr>
          </a:p>
        </p:txBody>
      </p:sp>
      <p:cxnSp>
        <p:nvCxnSpPr>
          <p:cNvPr id="24" name="Ευθεία γραμμή σύνδεσης 23"/>
          <p:cNvCxnSpPr/>
          <p:nvPr/>
        </p:nvCxnSpPr>
        <p:spPr bwMode="auto">
          <a:xfrm flipV="1">
            <a:off x="6444208" y="3572435"/>
            <a:ext cx="432048" cy="581"/>
          </a:xfrm>
          <a:prstGeom prst="line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Ορθογώνιο 18"/>
          <p:cNvSpPr/>
          <p:nvPr/>
        </p:nvSpPr>
        <p:spPr>
          <a:xfrm>
            <a:off x="6970844" y="3356992"/>
            <a:ext cx="21731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+mj-lt"/>
              </a:rPr>
              <a:t>Municipalities</a:t>
            </a:r>
            <a:endParaRPr lang="el-GR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83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71600" y="44624"/>
            <a:ext cx="79928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Climate variability in Thessaloniki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5436096" y="830322"/>
            <a:ext cx="33123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EAEAEA"/>
                </a:solidFill>
                <a:latin typeface="Arial"/>
              </a:rPr>
              <a:t>Extreme rainfall events will be intensified in the eastern Mediterranean area </a:t>
            </a:r>
            <a:r>
              <a:rPr lang="en-US" sz="2000" dirty="0" smtClean="0">
                <a:solidFill>
                  <a:srgbClr val="EAEAEA"/>
                </a:solidFill>
                <a:latin typeface="Arial"/>
              </a:rPr>
              <a:t>(IPCC, </a:t>
            </a:r>
            <a:r>
              <a:rPr lang="en-US" sz="2000" dirty="0">
                <a:solidFill>
                  <a:srgbClr val="EAEAEA"/>
                </a:solidFill>
                <a:latin typeface="Arial"/>
              </a:rPr>
              <a:t>2013) </a:t>
            </a:r>
            <a:endParaRPr lang="el-GR" sz="2000" dirty="0">
              <a:solidFill>
                <a:srgbClr val="EAEAEA"/>
              </a:solidFill>
              <a:latin typeface="Arial"/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5436096" y="3031792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EAEAEA"/>
                </a:solidFill>
                <a:latin typeface="Arial"/>
              </a:rPr>
              <a:t>Average temperature will be increased in the eastern Mediterranean area</a:t>
            </a:r>
            <a:r>
              <a:rPr lang="en-US" sz="2400" dirty="0" smtClean="0">
                <a:solidFill>
                  <a:srgbClr val="EAEAEA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EAEAEA"/>
                </a:solidFill>
                <a:latin typeface="Arial"/>
              </a:rPr>
              <a:t>(IPCC, 2013) </a:t>
            </a:r>
            <a:endParaRPr lang="el-GR" sz="2000" dirty="0">
              <a:solidFill>
                <a:srgbClr val="EAEAEA"/>
              </a:solidFill>
              <a:latin typeface="Arial"/>
            </a:endParaRPr>
          </a:p>
        </p:txBody>
      </p:sp>
      <p:sp>
        <p:nvSpPr>
          <p:cNvPr id="18" name="Συν 17"/>
          <p:cNvSpPr/>
          <p:nvPr/>
        </p:nvSpPr>
        <p:spPr bwMode="auto">
          <a:xfrm>
            <a:off x="6948264" y="2420888"/>
            <a:ext cx="450050" cy="468000"/>
          </a:xfrm>
          <a:prstGeom prst="mathPlus">
            <a:avLst/>
          </a:prstGeom>
          <a:solidFill>
            <a:srgbClr val="FFFFFF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l-GR" smtClean="0">
              <a:solidFill>
                <a:srgbClr val="EAEAEA"/>
              </a:solidFill>
            </a:endParaRPr>
          </a:p>
        </p:txBody>
      </p:sp>
      <p:sp>
        <p:nvSpPr>
          <p:cNvPr id="21" name="Βέλος προς τα κάτω 20"/>
          <p:cNvSpPr/>
          <p:nvPr/>
        </p:nvSpPr>
        <p:spPr bwMode="auto">
          <a:xfrm>
            <a:off x="7020272" y="4653136"/>
            <a:ext cx="360040" cy="504056"/>
          </a:xfrm>
          <a:prstGeom prst="downArrow">
            <a:avLst/>
          </a:prstGeom>
          <a:solidFill>
            <a:srgbClr val="FFFFFF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l-GR" smtClean="0">
              <a:solidFill>
                <a:srgbClr val="EAEAEA"/>
              </a:solidFill>
            </a:endParaRPr>
          </a:p>
        </p:txBody>
      </p:sp>
      <p:sp>
        <p:nvSpPr>
          <p:cNvPr id="22" name="Ορθογώνιο 21"/>
          <p:cNvSpPr/>
          <p:nvPr/>
        </p:nvSpPr>
        <p:spPr>
          <a:xfrm>
            <a:off x="5652120" y="5229200"/>
            <a:ext cx="31683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EAEAEA"/>
                </a:solidFill>
                <a:latin typeface="Arial"/>
              </a:rPr>
              <a:t>Frequency and magnitude of flood events will be intensified </a:t>
            </a:r>
            <a:r>
              <a:rPr lang="el-GR" sz="2000" dirty="0" smtClean="0">
                <a:solidFill>
                  <a:srgbClr val="EAEAEA"/>
                </a:solidFill>
                <a:latin typeface="Arial"/>
              </a:rPr>
              <a:t>(</a:t>
            </a:r>
            <a:r>
              <a:rPr lang="en-US" sz="2000" dirty="0">
                <a:solidFill>
                  <a:srgbClr val="EAEAEA"/>
                </a:solidFill>
                <a:latin typeface="Arial"/>
              </a:rPr>
              <a:t>IPCC, 2012</a:t>
            </a:r>
            <a:r>
              <a:rPr lang="el-GR" sz="2000" dirty="0">
                <a:solidFill>
                  <a:srgbClr val="EAEAEA"/>
                </a:solidFill>
                <a:latin typeface="Arial"/>
              </a:rPr>
              <a:t>)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1068766" y="5733256"/>
            <a:ext cx="400729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smtClean="0">
                <a:solidFill>
                  <a:srgbClr val="EAEAEA"/>
                </a:solidFill>
                <a:latin typeface="+mj-lt"/>
              </a:rPr>
              <a:t>* IPCC</a:t>
            </a:r>
            <a:r>
              <a:rPr lang="en-US" dirty="0" smtClean="0">
                <a:solidFill>
                  <a:srgbClr val="EAEAEA"/>
                </a:solidFill>
                <a:latin typeface="+mj-lt"/>
              </a:rPr>
              <a:t> </a:t>
            </a:r>
            <a:r>
              <a:rPr lang="en-US" dirty="0">
                <a:solidFill>
                  <a:srgbClr val="EAEAEA"/>
                </a:solidFill>
                <a:latin typeface="+mj-lt"/>
              </a:rPr>
              <a:t>(Intergovernmental Panel on Climate </a:t>
            </a:r>
            <a:r>
              <a:rPr lang="en-US" dirty="0" smtClean="0">
                <a:solidFill>
                  <a:srgbClr val="EAEAEA"/>
                </a:solidFill>
                <a:latin typeface="+mj-lt"/>
              </a:rPr>
              <a:t>Change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solidFill>
                <a:srgbClr val="EAEAEA"/>
              </a:solidFill>
              <a:latin typeface="+mj-lt"/>
            </a:endParaRPr>
          </a:p>
        </p:txBody>
      </p:sp>
      <p:pic>
        <p:nvPicPr>
          <p:cNvPr id="1027" name="Picture 3" descr="C:\Users\madi\Desktop\pr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66" y="714270"/>
            <a:ext cx="4287837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1619672" y="739443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Arial"/>
              </a:rPr>
              <a:t>Maximum daily rainfall per month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1028" name="Picture 4" descr="C:\Users\madi\Desktop\te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66" y="3293715"/>
            <a:ext cx="428625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Ορθογώνιο 14"/>
          <p:cNvSpPr/>
          <p:nvPr/>
        </p:nvSpPr>
        <p:spPr>
          <a:xfrm>
            <a:off x="1547664" y="3306470"/>
            <a:ext cx="3735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</a:rPr>
              <a:t>Maximum daily temperature per month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8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31640" y="44624"/>
            <a:ext cx="73736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Extreme rainfall events in Thessaloniki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pic>
        <p:nvPicPr>
          <p:cNvPr id="16" name="VID_IL_18_05_10_A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776" y="1265286"/>
            <a:ext cx="5112568" cy="345985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195736" y="836712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EAEAEA"/>
                </a:solidFill>
                <a:latin typeface="Arial"/>
              </a:rPr>
              <a:t>Thessaloniki</a:t>
            </a:r>
            <a:r>
              <a:rPr lang="el-GR" sz="1800" b="1" i="1" dirty="0" smtClean="0">
                <a:solidFill>
                  <a:srgbClr val="EAEAEA"/>
                </a:solidFill>
                <a:latin typeface="Arial"/>
              </a:rPr>
              <a:t>, </a:t>
            </a:r>
            <a:r>
              <a:rPr lang="en-US" sz="1800" b="1" i="1" dirty="0" smtClean="0">
                <a:solidFill>
                  <a:srgbClr val="EAEAEA"/>
                </a:solidFill>
                <a:latin typeface="Arial"/>
              </a:rPr>
              <a:t>10</a:t>
            </a:r>
            <a:r>
              <a:rPr lang="en-US" sz="1800" b="1" i="1" baseline="30000" dirty="0" smtClean="0">
                <a:solidFill>
                  <a:srgbClr val="EAEAEA"/>
                </a:solidFill>
                <a:latin typeface="Arial"/>
              </a:rPr>
              <a:t>th</a:t>
            </a:r>
            <a:r>
              <a:rPr lang="en-US" sz="1800" b="1" i="1" dirty="0" smtClean="0">
                <a:solidFill>
                  <a:srgbClr val="EAEAEA"/>
                </a:solidFill>
                <a:latin typeface="Arial"/>
              </a:rPr>
              <a:t> May</a:t>
            </a:r>
            <a:r>
              <a:rPr lang="el-GR" sz="1800" b="1" i="1" dirty="0" smtClean="0">
                <a:solidFill>
                  <a:srgbClr val="EAEAEA"/>
                </a:solidFill>
                <a:latin typeface="Arial"/>
              </a:rPr>
              <a:t> 2018,</a:t>
            </a:r>
            <a:r>
              <a:rPr lang="en-US" sz="1800" b="1" i="1" dirty="0">
                <a:solidFill>
                  <a:srgbClr val="EAEAEA"/>
                </a:solidFill>
                <a:latin typeface="Arial"/>
              </a:rPr>
              <a:t> </a:t>
            </a:r>
            <a:r>
              <a:rPr lang="el-GR" sz="1800" b="1" i="1" dirty="0" smtClean="0">
                <a:solidFill>
                  <a:srgbClr val="EAEAEA"/>
                </a:solidFill>
                <a:latin typeface="Arial"/>
              </a:rPr>
              <a:t>09:00 - 21:00</a:t>
            </a:r>
            <a:r>
              <a:rPr lang="en-US" sz="1800" b="1" i="1" dirty="0" smtClean="0">
                <a:solidFill>
                  <a:srgbClr val="EAEAEA"/>
                </a:solidFill>
                <a:latin typeface="Arial"/>
              </a:rPr>
              <a:t> </a:t>
            </a:r>
            <a:r>
              <a:rPr lang="el-GR" sz="1800" b="1" i="1" dirty="0" smtClean="0">
                <a:solidFill>
                  <a:srgbClr val="EAEAEA"/>
                </a:solidFill>
                <a:latin typeface="Arial"/>
              </a:rPr>
              <a:t>  </a:t>
            </a:r>
            <a:endParaRPr lang="el-GR" sz="1800" b="1" i="1" dirty="0">
              <a:solidFill>
                <a:srgbClr val="EAEAEA"/>
              </a:solidFill>
              <a:latin typeface="Arial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971600" y="5294818"/>
            <a:ext cx="7992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EAEAEA"/>
                </a:solidFill>
                <a:latin typeface="Arial"/>
              </a:rPr>
              <a:t>Thessaloniki city</a:t>
            </a:r>
            <a:r>
              <a:rPr lang="el-GR" sz="2200" b="1" dirty="0" smtClean="0">
                <a:solidFill>
                  <a:srgbClr val="EAEAEA"/>
                </a:solidFill>
                <a:latin typeface="Arial"/>
              </a:rPr>
              <a:t>:</a:t>
            </a: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srgbClr val="EAEAEA"/>
                </a:solidFill>
                <a:latin typeface="Arial"/>
              </a:rPr>
              <a:t>1931-1960</a:t>
            </a: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:</a:t>
            </a:r>
            <a:r>
              <a:rPr lang="el-GR" sz="2200" dirty="0" smtClean="0">
                <a:solidFill>
                  <a:srgbClr val="EAEAEA"/>
                </a:solidFill>
                <a:latin typeface="Arial"/>
              </a:rPr>
              <a:t> </a:t>
            </a: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Average rainfall of May</a:t>
            </a:r>
            <a:r>
              <a:rPr lang="el-GR" sz="2200" dirty="0" smtClean="0">
                <a:solidFill>
                  <a:srgbClr val="EAEAEA"/>
                </a:solidFill>
                <a:latin typeface="Arial"/>
              </a:rPr>
              <a:t>= </a:t>
            </a: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40,2mm</a:t>
            </a:r>
            <a:r>
              <a:rPr lang="el-GR" sz="2200" dirty="0" smtClean="0">
                <a:solidFill>
                  <a:srgbClr val="EAEAEA"/>
                </a:solidFill>
                <a:latin typeface="Arial"/>
              </a:rPr>
              <a:t>/</a:t>
            </a: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month</a:t>
            </a:r>
            <a:endParaRPr lang="el-GR" sz="2200" dirty="0" smtClean="0">
              <a:solidFill>
                <a:srgbClr val="EAEAEA"/>
              </a:solidFill>
              <a:latin typeface="Arial"/>
            </a:endParaRP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srgbClr val="EAEAEA"/>
                </a:solidFill>
                <a:latin typeface="Arial"/>
              </a:rPr>
              <a:t>1961-1990: </a:t>
            </a: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Average rainfall of May</a:t>
            </a:r>
            <a:r>
              <a:rPr lang="el-GR" sz="2200" dirty="0" smtClean="0">
                <a:solidFill>
                  <a:srgbClr val="EAEAEA"/>
                </a:solidFill>
                <a:latin typeface="Arial"/>
              </a:rPr>
              <a:t>= </a:t>
            </a: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50,3mm</a:t>
            </a:r>
            <a:r>
              <a:rPr lang="el-GR" sz="2200" dirty="0" smtClean="0">
                <a:solidFill>
                  <a:srgbClr val="EAEAEA"/>
                </a:solidFill>
                <a:latin typeface="Arial"/>
              </a:rPr>
              <a:t>/</a:t>
            </a: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month</a:t>
            </a:r>
            <a:endParaRPr lang="el-GR" sz="2200" dirty="0">
              <a:solidFill>
                <a:srgbClr val="EAEAEA"/>
              </a:solidFill>
              <a:latin typeface="Arial"/>
            </a:endParaRP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10</a:t>
            </a:r>
            <a:r>
              <a:rPr lang="en-US" sz="2200" baseline="30000" dirty="0" smtClean="0">
                <a:solidFill>
                  <a:srgbClr val="EAEAEA"/>
                </a:solidFill>
                <a:latin typeface="Arial"/>
              </a:rPr>
              <a:t>th</a:t>
            </a: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 May 2018: Daily rainfall</a:t>
            </a:r>
            <a:r>
              <a:rPr lang="el-GR" sz="2200" dirty="0" smtClean="0">
                <a:solidFill>
                  <a:srgbClr val="EAEAEA"/>
                </a:solidFill>
                <a:latin typeface="Arial"/>
              </a:rPr>
              <a:t>= 72,4</a:t>
            </a:r>
            <a:r>
              <a:rPr lang="en-US" sz="2200" dirty="0" smtClean="0">
                <a:solidFill>
                  <a:srgbClr val="EAEAEA"/>
                </a:solidFill>
                <a:latin typeface="Arial"/>
              </a:rPr>
              <a:t>mm/day</a:t>
            </a:r>
            <a:endParaRPr lang="el-GR" sz="2200" dirty="0">
              <a:solidFill>
                <a:srgbClr val="EAEAEA"/>
              </a:solidFill>
              <a:latin typeface="Arial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971600" y="4746630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j-lt"/>
              </a:rPr>
              <a:t>(</a:t>
            </a:r>
            <a:r>
              <a:rPr lang="en-US" dirty="0" smtClean="0">
                <a:latin typeface="+mj-lt"/>
              </a:rPr>
              <a:t>European </a:t>
            </a:r>
            <a:r>
              <a:rPr lang="en-US" dirty="0" err="1">
                <a:latin typeface="+mj-lt"/>
              </a:rPr>
              <a:t>Organisation</a:t>
            </a:r>
            <a:r>
              <a:rPr lang="en-US" dirty="0">
                <a:latin typeface="+mj-lt"/>
              </a:rPr>
              <a:t> for the Exploitation of Meteorological </a:t>
            </a:r>
            <a:r>
              <a:rPr lang="en-US" dirty="0" smtClean="0">
                <a:latin typeface="+mj-lt"/>
              </a:rPr>
              <a:t>Satellites, 2019</a:t>
            </a:r>
            <a:r>
              <a:rPr lang="el-GR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98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760" y1="70621" x2="72760" y2="70621"/>
                        <a14:foregroundMark x1="65712" y1="88138" x2="65712" y2="88138"/>
                        <a14:backgroundMark x1="68076" y1="79533" x2="68076" y2="79533"/>
                        <a14:backgroundMark x1="67349" y1="78242" x2="67349" y2="7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765360"/>
            <a:ext cx="7982963" cy="5904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71600" y="4149080"/>
            <a:ext cx="38164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1. M. of Delta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(70.13%)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2. M. of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Chalkidona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(52.31%) 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3. M. of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Oraiokastro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(55.06%)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4. M. of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Kordelio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Evosmos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(100%)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5. M. of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Pavlos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Melas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(100%)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6. M. of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Ampelokipoi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Menemeni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(100%)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7. M. of Neapoli -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Sykees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(100%)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8. M. of Thessaloniki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(100%)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9. M. of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Pylaia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-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Chortiatis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(65.52%)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10. M. of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Kalamaria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(100%)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11. M. of </a:t>
            </a:r>
            <a:r>
              <a:rPr lang="en-US" sz="1400" dirty="0" err="1" smtClean="0">
                <a:solidFill>
                  <a:srgbClr val="FFFFFF"/>
                </a:solidFill>
                <a:latin typeface="+mj-lt"/>
              </a:rPr>
              <a:t>Thermi</a:t>
            </a:r>
            <a:r>
              <a:rPr lang="en-US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+mj-lt"/>
              </a:rPr>
              <a:t>(61.99%)</a:t>
            </a:r>
            <a:endParaRPr lang="el-GR" sz="1200" dirty="0" smtClean="0">
              <a:solidFill>
                <a:srgbClr val="FFFFFF"/>
              </a:solidFill>
              <a:latin typeface="+mj-lt"/>
            </a:endParaRPr>
          </a:p>
          <a:p>
            <a:r>
              <a:rPr lang="en-US" sz="1400" dirty="0" smtClean="0">
                <a:latin typeface="+mj-lt"/>
              </a:rPr>
              <a:t>12. M. of </a:t>
            </a:r>
            <a:r>
              <a:rPr lang="en-US" sz="1400" dirty="0" err="1" smtClean="0">
                <a:latin typeface="+mj-lt"/>
              </a:rPr>
              <a:t>Thermaikos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200" dirty="0" smtClean="0">
                <a:latin typeface="+mj-lt"/>
              </a:rPr>
              <a:t>(100%)</a:t>
            </a:r>
            <a:endParaRPr lang="el-GR" sz="1200" dirty="0" smtClean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7098" y="1916832"/>
            <a:ext cx="20273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+mj-lt"/>
              </a:rPr>
              <a:t>Study area </a:t>
            </a:r>
            <a:r>
              <a:rPr lang="en-US" sz="2000" dirty="0" smtClean="0">
                <a:latin typeface="+mj-lt"/>
              </a:rPr>
              <a:t>(1,104.02km</a:t>
            </a:r>
            <a:r>
              <a:rPr lang="en-US" sz="2000" baseline="30000" dirty="0" smtClean="0">
                <a:latin typeface="+mj-lt"/>
              </a:rPr>
              <a:t>2</a:t>
            </a:r>
            <a:r>
              <a:rPr lang="en-US" sz="2000" dirty="0" smtClean="0">
                <a:latin typeface="+mj-lt"/>
              </a:rPr>
              <a:t>)</a:t>
            </a:r>
            <a:endParaRPr lang="en-US" sz="2000" dirty="0">
              <a:latin typeface="+mj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97011" r="85489" b="-326"/>
          <a:stretch/>
        </p:blipFill>
        <p:spPr>
          <a:xfrm>
            <a:off x="6300192" y="2038201"/>
            <a:ext cx="535621" cy="320721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71600" y="3882534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+mj-lt"/>
              </a:rPr>
              <a:t>Municipalities:</a:t>
            </a:r>
            <a:endParaRPr lang="el-GR" b="1" dirty="0">
              <a:latin typeface="+mj-lt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Update </a:t>
            </a:r>
            <a:r>
              <a:rPr lang="en-US" altLang="el-GR" sz="2750" b="1" dirty="0">
                <a:solidFill>
                  <a:srgbClr val="EAEAEA"/>
                </a:solidFill>
                <a:latin typeface="Arial" charset="0"/>
              </a:rPr>
              <a:t>of the Master Plan for Flood Protection Works in areas of the Prefecture of Thessaloniki</a:t>
            </a:r>
            <a:endParaRPr lang="el-GR" altLang="el-GR" sz="275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0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851" y1="70436" x2="72851" y2="70436"/>
                        <a14:foregroundMark x1="65575" y1="88199" x2="65575" y2="88199"/>
                        <a14:backgroundMark x1="67485" y1="77812" x2="67485" y2="77812"/>
                        <a14:backgroundMark x1="68167" y1="77935" x2="68167" y2="77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86"/>
          <a:stretch/>
        </p:blipFill>
        <p:spPr>
          <a:xfrm>
            <a:off x="1403648" y="476672"/>
            <a:ext cx="7560840" cy="6333666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899592" y="4473694"/>
            <a:ext cx="29523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200" dirty="0">
                <a:latin typeface="+mj-lt"/>
              </a:rPr>
              <a:t>Western embankment of the </a:t>
            </a:r>
            <a:r>
              <a:rPr lang="en-US" sz="2200" dirty="0" err="1">
                <a:latin typeface="+mj-lt"/>
              </a:rPr>
              <a:t>Axios</a:t>
            </a:r>
            <a:r>
              <a:rPr lang="en-US" sz="2200" dirty="0">
                <a:latin typeface="+mj-lt"/>
              </a:rPr>
              <a:t> River until </a:t>
            </a:r>
            <a:r>
              <a:rPr lang="en-US" sz="2200" dirty="0" smtClean="0">
                <a:latin typeface="+mj-lt"/>
              </a:rPr>
              <a:t>the boundary of M. </a:t>
            </a:r>
            <a:r>
              <a:rPr lang="en-US" sz="2200" dirty="0">
                <a:latin typeface="+mj-lt"/>
              </a:rPr>
              <a:t>of </a:t>
            </a:r>
            <a:r>
              <a:rPr lang="en-US" sz="2200" dirty="0" err="1">
                <a:latin typeface="+mj-lt"/>
              </a:rPr>
              <a:t>Chalkidona</a:t>
            </a:r>
            <a:r>
              <a:rPr lang="en-US" sz="2200" dirty="0">
                <a:latin typeface="+mj-lt"/>
              </a:rPr>
              <a:t> in the area of </a:t>
            </a:r>
            <a:r>
              <a:rPr lang="en-US" sz="2200" dirty="0" err="1">
                <a:latin typeface="+mj-lt"/>
              </a:rPr>
              <a:t>Akropotamos</a:t>
            </a:r>
            <a:r>
              <a:rPr lang="en-US" sz="2200" dirty="0">
                <a:latin typeface="+mj-lt"/>
              </a:rPr>
              <a:t> River</a:t>
            </a:r>
            <a:endParaRPr lang="el-GR" sz="2200" dirty="0">
              <a:latin typeface="+mj-lt"/>
            </a:endParaRPr>
          </a:p>
        </p:txBody>
      </p:sp>
      <p:sp>
        <p:nvSpPr>
          <p:cNvPr id="7" name="Ορθογώνιο 6"/>
          <p:cNvSpPr/>
          <p:nvPr/>
        </p:nvSpPr>
        <p:spPr bwMode="auto">
          <a:xfrm>
            <a:off x="971600" y="4473694"/>
            <a:ext cx="2808312" cy="2123658"/>
          </a:xfrm>
          <a:prstGeom prst="rect">
            <a:avLst/>
          </a:prstGeom>
          <a:noFill/>
          <a:ln w="28575" cap="sq" cmpd="sng" algn="ctr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Ευθύγραμμο βέλος σύνδεσης 8"/>
          <p:cNvCxnSpPr>
            <a:stCxn id="7" idx="0"/>
          </p:cNvCxnSpPr>
          <p:nvPr/>
        </p:nvCxnSpPr>
        <p:spPr bwMode="auto">
          <a:xfrm flipV="1">
            <a:off x="2375756" y="3465582"/>
            <a:ext cx="684076" cy="100811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7030A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Plan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 boundaries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851" y1="70436" x2="72851" y2="70436"/>
                        <a14:foregroundMark x1="65575" y1="88199" x2="65575" y2="88199"/>
                        <a14:backgroundMark x1="67485" y1="77812" x2="67485" y2="77812"/>
                        <a14:backgroundMark x1="68167" y1="77935" x2="68167" y2="77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86"/>
          <a:stretch/>
        </p:blipFill>
        <p:spPr>
          <a:xfrm>
            <a:off x="1403648" y="476672"/>
            <a:ext cx="7560840" cy="6333666"/>
          </a:xfrm>
          <a:prstGeom prst="rect">
            <a:avLst/>
          </a:prstGeom>
        </p:spPr>
      </p:pic>
      <p:sp>
        <p:nvSpPr>
          <p:cNvPr id="12" name="Ορθογώνιο 11"/>
          <p:cNvSpPr/>
          <p:nvPr/>
        </p:nvSpPr>
        <p:spPr bwMode="auto">
          <a:xfrm>
            <a:off x="5004048" y="692696"/>
            <a:ext cx="3816424" cy="1477328"/>
          </a:xfrm>
          <a:prstGeom prst="rect">
            <a:avLst/>
          </a:prstGeom>
          <a:noFill/>
          <a:ln w="28575" cap="sq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Ευθύγραμμο βέλος σύνδεσης 12"/>
          <p:cNvCxnSpPr>
            <a:stCxn id="12" idx="1"/>
          </p:cNvCxnSpPr>
          <p:nvPr/>
        </p:nvCxnSpPr>
        <p:spPr bwMode="auto">
          <a:xfrm flipH="1">
            <a:off x="3347864" y="1431360"/>
            <a:ext cx="1656184" cy="1349568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Plan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 boundaries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4974084" y="675278"/>
            <a:ext cx="39904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200" dirty="0">
                <a:latin typeface="+mj-lt"/>
              </a:rPr>
              <a:t>B</a:t>
            </a:r>
            <a:r>
              <a:rPr lang="en-US" sz="2200" dirty="0" smtClean="0">
                <a:latin typeface="+mj-lt"/>
              </a:rPr>
              <a:t>oundary </a:t>
            </a:r>
            <a:r>
              <a:rPr lang="en-US" sz="2200" dirty="0">
                <a:latin typeface="+mj-lt"/>
              </a:rPr>
              <a:t>of M. of </a:t>
            </a:r>
            <a:r>
              <a:rPr lang="en-US" sz="2200" dirty="0" err="1" smtClean="0">
                <a:latin typeface="+mj-lt"/>
              </a:rPr>
              <a:t>Chalkidona</a:t>
            </a:r>
            <a:r>
              <a:rPr lang="en-US" sz="2200" dirty="0" smtClean="0">
                <a:latin typeface="+mj-lt"/>
              </a:rPr>
              <a:t> until its section with </a:t>
            </a:r>
            <a:r>
              <a:rPr lang="en-US" sz="2200" dirty="0" err="1" smtClean="0">
                <a:latin typeface="+mj-lt"/>
              </a:rPr>
              <a:t>Gallikos</a:t>
            </a:r>
            <a:r>
              <a:rPr lang="en-US" sz="2200" dirty="0" smtClean="0">
                <a:latin typeface="+mj-lt"/>
              </a:rPr>
              <a:t> River in the area of </a:t>
            </a:r>
            <a:r>
              <a:rPr lang="en-US" sz="2200" dirty="0" err="1" smtClean="0">
                <a:latin typeface="+mj-lt"/>
              </a:rPr>
              <a:t>Filadelfeia</a:t>
            </a:r>
            <a:r>
              <a:rPr lang="en-US" sz="2200" dirty="0" smtClean="0">
                <a:latin typeface="+mj-lt"/>
              </a:rPr>
              <a:t> settlement</a:t>
            </a:r>
            <a:endParaRPr lang="el-GR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98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491016"/>
              </p:ext>
            </p:extLst>
          </p:nvPr>
        </p:nvGraphicFramePr>
        <p:xfrm>
          <a:off x="1043608" y="476672"/>
          <a:ext cx="7776864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431943"/>
              </p:ext>
            </p:extLst>
          </p:nvPr>
        </p:nvGraphicFramePr>
        <p:xfrm>
          <a:off x="971600" y="3306644"/>
          <a:ext cx="8172400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71600" y="3140968"/>
            <a:ext cx="78488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Integrated Flood Risk Management</a:t>
            </a:r>
            <a:endParaRPr lang="en-US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1043608" y="6381328"/>
            <a:ext cx="42910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l-GR" b="1" dirty="0" smtClean="0">
                <a:solidFill>
                  <a:srgbClr val="EAEAEA"/>
                </a:solidFill>
                <a:latin typeface="Arial" charset="0"/>
              </a:rPr>
              <a:t>(World </a:t>
            </a:r>
            <a:r>
              <a:rPr lang="en-US" altLang="el-GR" b="1" dirty="0">
                <a:solidFill>
                  <a:srgbClr val="EAEAEA"/>
                </a:solidFill>
                <a:latin typeface="Arial" charset="0"/>
              </a:rPr>
              <a:t>Meteorological Organization, </a:t>
            </a:r>
            <a:r>
              <a:rPr lang="en-US" altLang="el-GR" b="1" dirty="0" smtClean="0">
                <a:solidFill>
                  <a:srgbClr val="EAEAEA"/>
                </a:solidFill>
                <a:latin typeface="Arial" charset="0"/>
              </a:rPr>
              <a:t>2009)</a:t>
            </a:r>
            <a:endParaRPr lang="en-US" altLang="el-GR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3" name="Δεξιό βέλος 2"/>
          <p:cNvSpPr/>
          <p:nvPr/>
        </p:nvSpPr>
        <p:spPr bwMode="auto">
          <a:xfrm>
            <a:off x="1403648" y="2132856"/>
            <a:ext cx="7056784" cy="432048"/>
          </a:xfrm>
          <a:prstGeom prst="rightArrow">
            <a:avLst>
              <a:gd name="adj1" fmla="val 50000"/>
              <a:gd name="adj2" fmla="val 115964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00B050"/>
              </a:gs>
              <a:gs pos="88000">
                <a:srgbClr val="00B0F0"/>
              </a:gs>
              <a:gs pos="100000">
                <a:srgbClr val="0099FF"/>
              </a:gs>
            </a:gsLst>
            <a:path path="circle">
              <a:fillToRect l="100000" t="100000"/>
            </a:path>
            <a:tileRect r="-100000" b="-10000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Δεξιό βέλος 8"/>
          <p:cNvSpPr/>
          <p:nvPr/>
        </p:nvSpPr>
        <p:spPr bwMode="auto">
          <a:xfrm>
            <a:off x="1187624" y="5517232"/>
            <a:ext cx="7560840" cy="432048"/>
          </a:xfrm>
          <a:prstGeom prst="rightArrow">
            <a:avLst>
              <a:gd name="adj1" fmla="val 50000"/>
              <a:gd name="adj2" fmla="val 115964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33000">
                <a:schemeClr val="tx2">
                  <a:lumMod val="50000"/>
                </a:schemeClr>
              </a:gs>
              <a:gs pos="63000">
                <a:srgbClr val="00B050"/>
              </a:gs>
              <a:gs pos="88000">
                <a:srgbClr val="00B0F0"/>
              </a:gs>
              <a:gs pos="100000">
                <a:srgbClr val="0099FF"/>
              </a:gs>
            </a:gsLst>
            <a:path path="circle">
              <a:fillToRect l="100000" t="100000"/>
            </a:path>
            <a:tileRect r="-100000" b="-100000"/>
          </a:gra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331640" y="44624"/>
            <a:ext cx="73149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Flood Risk Management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851" y1="70436" x2="72851" y2="70436"/>
                        <a14:foregroundMark x1="65575" y1="88199" x2="65575" y2="88199"/>
                        <a14:backgroundMark x1="67485" y1="77812" x2="67485" y2="77812"/>
                        <a14:backgroundMark x1="68167" y1="77935" x2="68167" y2="77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86"/>
          <a:stretch/>
        </p:blipFill>
        <p:spPr>
          <a:xfrm>
            <a:off x="1403648" y="476672"/>
            <a:ext cx="7560840" cy="6333666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>
            <a:off x="5364088" y="677595"/>
            <a:ext cx="32403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200" dirty="0">
                <a:latin typeface="+mj-lt"/>
              </a:rPr>
              <a:t>Drainage divide from </a:t>
            </a:r>
            <a:r>
              <a:rPr lang="en-US" sz="2200" dirty="0" err="1">
                <a:latin typeface="+mj-lt"/>
              </a:rPr>
              <a:t>Gallikos</a:t>
            </a:r>
            <a:r>
              <a:rPr lang="en-US" sz="2200" dirty="0">
                <a:latin typeface="+mj-lt"/>
              </a:rPr>
              <a:t> River until </a:t>
            </a:r>
            <a:r>
              <a:rPr lang="en-US" sz="2200" dirty="0" err="1">
                <a:latin typeface="+mj-lt"/>
              </a:rPr>
              <a:t>Lakkia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settlement </a:t>
            </a:r>
            <a:r>
              <a:rPr lang="en-US" sz="2200" dirty="0" err="1" smtClean="0">
                <a:latin typeface="+mj-lt"/>
              </a:rPr>
              <a:t>ouflowing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the streams to </a:t>
            </a:r>
            <a:r>
              <a:rPr lang="en-US" sz="2200" dirty="0" err="1">
                <a:latin typeface="+mj-lt"/>
              </a:rPr>
              <a:t>Thermaikos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Gulf</a:t>
            </a:r>
            <a:endParaRPr lang="el-GR" sz="2200" dirty="0">
              <a:latin typeface="+mj-lt"/>
            </a:endParaRPr>
          </a:p>
        </p:txBody>
      </p:sp>
      <p:sp>
        <p:nvSpPr>
          <p:cNvPr id="12" name="Ορθογώνιο 11"/>
          <p:cNvSpPr/>
          <p:nvPr/>
        </p:nvSpPr>
        <p:spPr bwMode="auto">
          <a:xfrm>
            <a:off x="5364088" y="707791"/>
            <a:ext cx="3240360" cy="1785105"/>
          </a:xfrm>
          <a:prstGeom prst="rect">
            <a:avLst/>
          </a:prstGeom>
          <a:noFill/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Ευθύγραμμο βέλος σύνδεσης 4"/>
          <p:cNvCxnSpPr>
            <a:stCxn id="12" idx="1"/>
          </p:cNvCxnSpPr>
          <p:nvPr/>
        </p:nvCxnSpPr>
        <p:spPr bwMode="auto">
          <a:xfrm flipH="1">
            <a:off x="4211960" y="1600344"/>
            <a:ext cx="1152128" cy="1642829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Plan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 boundaries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851" y1="70436" x2="72851" y2="70436"/>
                        <a14:foregroundMark x1="65575" y1="88199" x2="65575" y2="88199"/>
                        <a14:backgroundMark x1="67485" y1="77812" x2="67485" y2="77812"/>
                        <a14:backgroundMark x1="68167" y1="77935" x2="68167" y2="77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86"/>
          <a:stretch/>
        </p:blipFill>
        <p:spPr>
          <a:xfrm>
            <a:off x="1403648" y="479710"/>
            <a:ext cx="7560840" cy="6333666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>
            <a:off x="6660232" y="1838434"/>
            <a:ext cx="21602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200" dirty="0" smtClean="0">
                <a:latin typeface="+mj-lt"/>
              </a:rPr>
              <a:t>Boundary of the plain of </a:t>
            </a:r>
            <a:r>
              <a:rPr lang="en-US" sz="2200" dirty="0" err="1" smtClean="0">
                <a:latin typeface="+mj-lt"/>
              </a:rPr>
              <a:t>Vasilika</a:t>
            </a:r>
            <a:r>
              <a:rPr lang="en-US" sz="2200" dirty="0" smtClean="0">
                <a:latin typeface="+mj-lt"/>
              </a:rPr>
              <a:t> until the M. of </a:t>
            </a:r>
            <a:r>
              <a:rPr lang="en-US" sz="2200" dirty="0" err="1" smtClean="0">
                <a:latin typeface="+mj-lt"/>
              </a:rPr>
              <a:t>Thermi</a:t>
            </a:r>
            <a:endParaRPr lang="el-GR" sz="2200" dirty="0">
              <a:latin typeface="+mj-lt"/>
            </a:endParaRPr>
          </a:p>
        </p:txBody>
      </p:sp>
      <p:sp>
        <p:nvSpPr>
          <p:cNvPr id="12" name="Ορθογώνιο 11"/>
          <p:cNvSpPr/>
          <p:nvPr/>
        </p:nvSpPr>
        <p:spPr bwMode="auto">
          <a:xfrm>
            <a:off x="6660232" y="1844824"/>
            <a:ext cx="2160240" cy="1440160"/>
          </a:xfrm>
          <a:prstGeom prst="rect">
            <a:avLst/>
          </a:prstGeom>
          <a:noFill/>
          <a:ln w="28575" cap="sq" cmpd="sng" algn="ctr">
            <a:solidFill>
              <a:schemeClr val="bg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" name="Ευθύγραμμο βέλος σύνδεσης 4"/>
          <p:cNvCxnSpPr>
            <a:stCxn id="12" idx="1"/>
          </p:cNvCxnSpPr>
          <p:nvPr/>
        </p:nvCxnSpPr>
        <p:spPr bwMode="auto">
          <a:xfrm flipH="1">
            <a:off x="4716016" y="2564904"/>
            <a:ext cx="1944216" cy="1475000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bg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Plan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 boundaries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0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851" y1="70436" x2="72851" y2="70436"/>
                        <a14:foregroundMark x1="65575" y1="88199" x2="65575" y2="88199"/>
                        <a14:backgroundMark x1="67485" y1="77812" x2="67485" y2="77812"/>
                        <a14:backgroundMark x1="68167" y1="77935" x2="68167" y2="77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86"/>
          <a:stretch/>
        </p:blipFill>
        <p:spPr>
          <a:xfrm>
            <a:off x="1403648" y="476672"/>
            <a:ext cx="7560840" cy="6333666"/>
          </a:xfrm>
          <a:prstGeom prst="rect">
            <a:avLst/>
          </a:prstGeom>
        </p:spPr>
      </p:pic>
      <p:sp>
        <p:nvSpPr>
          <p:cNvPr id="12" name="Ορθογώνιο 11"/>
          <p:cNvSpPr/>
          <p:nvPr/>
        </p:nvSpPr>
        <p:spPr bwMode="auto">
          <a:xfrm>
            <a:off x="6660232" y="1340768"/>
            <a:ext cx="2304256" cy="2003450"/>
          </a:xfrm>
          <a:prstGeom prst="rect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Ευθύγραμμο βέλος σύνδεσης 8"/>
          <p:cNvCxnSpPr/>
          <p:nvPr/>
        </p:nvCxnSpPr>
        <p:spPr bwMode="auto">
          <a:xfrm flipH="1">
            <a:off x="4788024" y="2367171"/>
            <a:ext cx="1872208" cy="1997933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FF00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Plan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 boundaries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6660232" y="1305342"/>
            <a:ext cx="2310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200" dirty="0" smtClean="0">
                <a:latin typeface="+mj-lt"/>
              </a:rPr>
              <a:t>Boundary of the M. of </a:t>
            </a:r>
            <a:r>
              <a:rPr lang="en-US" sz="2200" dirty="0" err="1" smtClean="0">
                <a:latin typeface="+mj-lt"/>
              </a:rPr>
              <a:t>Thermi</a:t>
            </a:r>
            <a:r>
              <a:rPr lang="en-US" sz="2200" dirty="0" smtClean="0">
                <a:latin typeface="+mj-lt"/>
              </a:rPr>
              <a:t> until the drainage divide of </a:t>
            </a:r>
            <a:r>
              <a:rPr lang="en-US" sz="2200" dirty="0" err="1" smtClean="0">
                <a:latin typeface="+mj-lt"/>
              </a:rPr>
              <a:t>Anthemountas</a:t>
            </a:r>
            <a:r>
              <a:rPr lang="en-US" sz="2200" dirty="0" smtClean="0">
                <a:latin typeface="+mj-lt"/>
              </a:rPr>
              <a:t> River</a:t>
            </a:r>
            <a:endParaRPr lang="el-GR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827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851" y1="70436" x2="72851" y2="70436"/>
                        <a14:foregroundMark x1="65575" y1="88199" x2="65575" y2="88199"/>
                        <a14:backgroundMark x1="67485" y1="77812" x2="67485" y2="77812"/>
                        <a14:backgroundMark x1="68167" y1="77935" x2="68167" y2="77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86"/>
          <a:stretch/>
        </p:blipFill>
        <p:spPr>
          <a:xfrm>
            <a:off x="1403648" y="476672"/>
            <a:ext cx="7560840" cy="6333666"/>
          </a:xfrm>
          <a:prstGeom prst="rect">
            <a:avLst/>
          </a:prstGeom>
        </p:spPr>
      </p:pic>
      <p:sp>
        <p:nvSpPr>
          <p:cNvPr id="12" name="Ορθογώνιο 11"/>
          <p:cNvSpPr/>
          <p:nvPr/>
        </p:nvSpPr>
        <p:spPr bwMode="auto">
          <a:xfrm>
            <a:off x="2195736" y="5264040"/>
            <a:ext cx="2441281" cy="1477328"/>
          </a:xfrm>
          <a:prstGeom prst="rect">
            <a:avLst/>
          </a:prstGeom>
          <a:noFill/>
          <a:ln w="28575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" name="Ευθύγραμμο βέλος σύνδεσης 3"/>
          <p:cNvCxnSpPr>
            <a:stCxn id="10" idx="0"/>
          </p:cNvCxnSpPr>
          <p:nvPr/>
        </p:nvCxnSpPr>
        <p:spPr bwMode="auto">
          <a:xfrm flipV="1">
            <a:off x="3398375" y="4437112"/>
            <a:ext cx="1101617" cy="785698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Plan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 boundaries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2152741" y="5222810"/>
            <a:ext cx="24912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200" dirty="0" smtClean="0">
                <a:latin typeface="+mj-lt"/>
              </a:rPr>
              <a:t>Drainage divide of </a:t>
            </a:r>
            <a:r>
              <a:rPr lang="en-US" sz="2200" dirty="0" err="1" smtClean="0">
                <a:latin typeface="+mj-lt"/>
              </a:rPr>
              <a:t>Anthemountas</a:t>
            </a:r>
            <a:r>
              <a:rPr lang="en-US" sz="2200" dirty="0" smtClean="0">
                <a:latin typeface="+mj-lt"/>
              </a:rPr>
              <a:t> River until </a:t>
            </a:r>
            <a:r>
              <a:rPr lang="en-US" sz="2200" dirty="0" err="1" smtClean="0">
                <a:latin typeface="+mj-lt"/>
              </a:rPr>
              <a:t>Kardia</a:t>
            </a:r>
            <a:r>
              <a:rPr lang="en-US" sz="2200" dirty="0" smtClean="0">
                <a:latin typeface="+mj-lt"/>
              </a:rPr>
              <a:t> settlement</a:t>
            </a:r>
            <a:endParaRPr lang="el-GR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4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851" y1="70436" x2="72851" y2="70436"/>
                        <a14:foregroundMark x1="65575" y1="88199" x2="65575" y2="88199"/>
                        <a14:backgroundMark x1="67485" y1="77812" x2="67485" y2="77812"/>
                        <a14:backgroundMark x1="68167" y1="77935" x2="68167" y2="77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86"/>
          <a:stretch/>
        </p:blipFill>
        <p:spPr>
          <a:xfrm>
            <a:off x="1403648" y="476672"/>
            <a:ext cx="7560840" cy="6333666"/>
          </a:xfrm>
          <a:prstGeom prst="rect">
            <a:avLst/>
          </a:prstGeom>
        </p:spPr>
      </p:pic>
      <p:sp>
        <p:nvSpPr>
          <p:cNvPr id="12" name="Ορθογώνιο 11"/>
          <p:cNvSpPr/>
          <p:nvPr/>
        </p:nvSpPr>
        <p:spPr bwMode="auto">
          <a:xfrm>
            <a:off x="1892784" y="5264039"/>
            <a:ext cx="2837668" cy="1405712"/>
          </a:xfrm>
          <a:prstGeom prst="rect">
            <a:avLst/>
          </a:prstGeom>
          <a:noFill/>
          <a:ln w="28575" cap="sq" cmpd="sng" algn="ctr">
            <a:solidFill>
              <a:srgbClr val="D4502C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Ευθύγραμμο βέλος σύνδεσης 6"/>
          <p:cNvCxnSpPr>
            <a:stCxn id="12" idx="0"/>
          </p:cNvCxnSpPr>
          <p:nvPr/>
        </p:nvCxnSpPr>
        <p:spPr bwMode="auto">
          <a:xfrm flipV="1">
            <a:off x="3311618" y="4581129"/>
            <a:ext cx="900342" cy="682910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D4502C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Plan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 boundaries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1892784" y="5223201"/>
            <a:ext cx="29672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200" dirty="0" smtClean="0">
                <a:latin typeface="+mj-lt"/>
              </a:rPr>
              <a:t>Boundary of the M. of </a:t>
            </a:r>
            <a:r>
              <a:rPr lang="en-US" sz="2200" dirty="0" err="1" smtClean="0">
                <a:latin typeface="+mj-lt"/>
              </a:rPr>
              <a:t>Thermaikos</a:t>
            </a:r>
            <a:r>
              <a:rPr lang="en-US" sz="2200" dirty="0" smtClean="0">
                <a:latin typeface="+mj-lt"/>
              </a:rPr>
              <a:t> until the coastline of </a:t>
            </a:r>
            <a:r>
              <a:rPr lang="en-US" sz="2200" dirty="0" err="1" smtClean="0">
                <a:latin typeface="+mj-lt"/>
              </a:rPr>
              <a:t>Hrakleia</a:t>
            </a:r>
            <a:r>
              <a:rPr lang="en-US" sz="2200" dirty="0" smtClean="0">
                <a:latin typeface="+mj-lt"/>
              </a:rPr>
              <a:t> settlement</a:t>
            </a:r>
            <a:endParaRPr lang="el-GR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555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2851" y1="70436" x2="72851" y2="70436"/>
                        <a14:foregroundMark x1="65575" y1="88199" x2="65575" y2="88199"/>
                        <a14:backgroundMark x1="67485" y1="77812" x2="67485" y2="77812"/>
                        <a14:backgroundMark x1="68167" y1="77935" x2="68167" y2="77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7" r="5886"/>
          <a:stretch/>
        </p:blipFill>
        <p:spPr>
          <a:xfrm>
            <a:off x="1403648" y="476672"/>
            <a:ext cx="7560840" cy="6333666"/>
          </a:xfrm>
          <a:prstGeom prst="rect">
            <a:avLst/>
          </a:prstGeom>
        </p:spPr>
      </p:pic>
      <p:sp>
        <p:nvSpPr>
          <p:cNvPr id="12" name="Ορθογώνιο 11"/>
          <p:cNvSpPr/>
          <p:nvPr/>
        </p:nvSpPr>
        <p:spPr bwMode="auto">
          <a:xfrm>
            <a:off x="1331640" y="5013176"/>
            <a:ext cx="2808312" cy="1224136"/>
          </a:xfrm>
          <a:prstGeom prst="rect">
            <a:avLst/>
          </a:prstGeom>
          <a:noFill/>
          <a:ln w="28575" cap="sq" cmpd="sng" algn="ctr">
            <a:solidFill>
              <a:srgbClr val="0E0AFF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" name="Ευθύγραμμο βέλος σύνδεσης 3"/>
          <p:cNvCxnSpPr>
            <a:stCxn id="12" idx="0"/>
          </p:cNvCxnSpPr>
          <p:nvPr/>
        </p:nvCxnSpPr>
        <p:spPr bwMode="auto">
          <a:xfrm flipV="1">
            <a:off x="2735796" y="3668192"/>
            <a:ext cx="1188132" cy="1344984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0E0A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Plan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 boundaries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331640" y="5057308"/>
            <a:ext cx="28803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200" dirty="0" smtClean="0">
                <a:latin typeface="+mj-lt"/>
              </a:rPr>
              <a:t>Coastline until the western embankment of the </a:t>
            </a:r>
            <a:r>
              <a:rPr lang="en-US" sz="2200" dirty="0" err="1" smtClean="0">
                <a:latin typeface="+mj-lt"/>
              </a:rPr>
              <a:t>Axios</a:t>
            </a:r>
            <a:r>
              <a:rPr lang="en-US" sz="2200" dirty="0" smtClean="0">
                <a:latin typeface="+mj-lt"/>
              </a:rPr>
              <a:t> River</a:t>
            </a:r>
            <a:endParaRPr lang="el-GR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35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" b="99750" l="8868" r="94316">
                        <a14:foregroundMark x1="11960" y1="39549" x2="11960" y2="39549"/>
                        <a14:foregroundMark x1="11687" y1="42428" x2="11687" y2="42428"/>
                        <a14:foregroundMark x1="11687" y1="44681" x2="11687" y2="44681"/>
                        <a14:foregroundMark x1="12824" y1="48310" x2="12824" y2="48310"/>
                        <a14:foregroundMark x1="14279" y1="51314" x2="14279" y2="51314"/>
                        <a14:foregroundMark x1="15734" y1="53317" x2="15734" y2="53317"/>
                        <a14:foregroundMark x1="18554" y1="51439" x2="18554" y2="51439"/>
                        <a14:foregroundMark x1="22101" y1="50876" x2="22374" y2="50876"/>
                        <a14:foregroundMark x1="23647" y1="53004" x2="23647" y2="53004"/>
                        <a14:foregroundMark x1="26148" y1="54130" x2="26148" y2="54130"/>
                        <a14:foregroundMark x1="27603" y1="56195" x2="27603" y2="56195"/>
                        <a14:foregroundMark x1="30196" y1="55757" x2="30196" y2="55757"/>
                        <a14:foregroundMark x1="31469" y1="52753" x2="31469" y2="52753"/>
                        <a14:foregroundMark x1="33970" y1="52566" x2="33970" y2="52566"/>
                        <a14:foregroundMark x1="34288" y1="51126" x2="33970" y2="50688"/>
                        <a14:foregroundMark x1="34879" y1="48561" x2="35198" y2="48561"/>
                        <a14:foregroundMark x1="37290" y1="48123" x2="37290" y2="48123"/>
                        <a14:foregroundMark x1="38836" y1="48874" x2="39291" y2="49687"/>
                        <a14:foregroundMark x1="39791" y1="51126" x2="39791" y2="51126"/>
                        <a14:foregroundMark x1="39791" y1="53317" x2="39791" y2="53317"/>
                        <a14:foregroundMark x1="39563" y1="58010" x2="39563" y2="58010"/>
                        <a14:foregroundMark x1="34698" y1="59324" x2="34698" y2="59324"/>
                        <a14:foregroundMark x1="36880" y1="62328" x2="36880" y2="62328"/>
                        <a14:foregroundMark x1="38245" y1="64456" x2="38245" y2="64456"/>
                        <a14:foregroundMark x1="41564" y1="66896" x2="41564" y2="66896"/>
                        <a14:foregroundMark x1="43247" y1="69650" x2="43247" y2="69650"/>
                        <a14:foregroundMark x1="45839" y1="71527" x2="45839" y2="71527"/>
                        <a14:foregroundMark x1="48249" y1="73091" x2="48840" y2="73342"/>
                        <a14:foregroundMark x1="50614" y1="73967" x2="50932" y2="74218"/>
                        <a14:foregroundMark x1="52615" y1="76533" x2="52615" y2="76533"/>
                        <a14:foregroundMark x1="53524" y1="81665" x2="53524" y2="81665"/>
                        <a14:foregroundMark x1="53342" y1="84543" x2="53342" y2="84543"/>
                        <a14:foregroundMark x1="54707" y1="88423" x2="54707" y2="88423"/>
                        <a14:foregroundMark x1="55935" y1="92866" x2="55935" y2="92866"/>
                        <a14:foregroundMark x1="58936" y1="93554" x2="58936" y2="93554"/>
                        <a14:foregroundMark x1="62392" y1="94994" x2="63347" y2="95432"/>
                        <a14:foregroundMark x1="65439" y1="96308" x2="65439" y2="96308"/>
                        <a14:foregroundMark x1="67894" y1="97747" x2="67894" y2="97747"/>
                        <a14:foregroundMark x1="60528" y1="94556" x2="60846" y2="94431"/>
                        <a14:foregroundMark x1="68849" y1="80663" x2="68849" y2="80663"/>
                        <a14:foregroundMark x1="67394" y1="77222" x2="67394" y2="77222"/>
                        <a14:foregroundMark x1="65439" y1="75782" x2="64575" y2="75344"/>
                        <a14:foregroundMark x1="60618" y1="72778" x2="59982" y2="72653"/>
                        <a14:foregroundMark x1="55116" y1="70526" x2="54070" y2="70213"/>
                        <a14:foregroundMark x1="48340" y1="66771" x2="48340" y2="66771"/>
                        <a14:foregroundMark x1="70396" y1="83229" x2="70396" y2="83229"/>
                        <a14:foregroundMark x1="73533" y1="85544" x2="73533" y2="85544"/>
                        <a14:foregroundMark x1="75307" y1="90426" x2="75307" y2="90426"/>
                        <a14:foregroundMark x1="75625" y1="93992" x2="75625" y2="93992"/>
                        <a14:foregroundMark x1="76353" y1="88423" x2="76353" y2="88423"/>
                        <a14:foregroundMark x1="73352" y1="88861" x2="73352" y2="88861"/>
                        <a14:foregroundMark x1="90541" y1="81977" x2="90541" y2="81977"/>
                        <a14:foregroundMark x1="88768" y1="78786" x2="88768" y2="78786"/>
                        <a14:foregroundMark x1="87312" y1="75970" x2="87312" y2="75970"/>
                        <a14:foregroundMark x1="85630" y1="72966" x2="85630" y2="72966"/>
                        <a14:foregroundMark x1="83538" y1="71652" x2="83538" y2="71652"/>
                        <a14:foregroundMark x1="80537" y1="70338" x2="80537" y2="70338"/>
                        <a14:foregroundMark x1="79354" y1="67647" x2="79354" y2="67647"/>
                        <a14:foregroundMark x1="75853" y1="67772" x2="75853" y2="67772"/>
                        <a14:foregroundMark x1="73124" y1="67084" x2="73124" y2="67084"/>
                        <a14:foregroundMark x1="69668" y1="66458" x2="68349" y2="66458"/>
                        <a14:foregroundMark x1="64984" y1="69086" x2="64984" y2="69086"/>
                        <a14:foregroundMark x1="74579" y1="70338" x2="74579" y2="70338"/>
                        <a14:foregroundMark x1="61346" y1="66333" x2="61346" y2="66333"/>
                        <a14:foregroundMark x1="55525" y1="65895" x2="55525" y2="65895"/>
                        <a14:foregroundMark x1="51569" y1="63016" x2="51569" y2="63016"/>
                        <a14:foregroundMark x1="44702" y1="56446" x2="44702" y2="56446"/>
                        <a14:foregroundMark x1="38336" y1="44869" x2="38336" y2="44869"/>
                        <a14:foregroundMark x1="22283" y1="41802" x2="21373" y2="41677"/>
                        <a14:foregroundMark x1="16144" y1="32353" x2="16144" y2="32353"/>
                        <a14:foregroundMark x1="15007" y1="37234" x2="15007" y2="37234"/>
                        <a14:foregroundMark x1="15189" y1="28035" x2="15189" y2="28035"/>
                        <a14:foregroundMark x1="15416" y1="25031" x2="15416" y2="25031"/>
                        <a14:foregroundMark x1="17099" y1="20776" x2="17099" y2="20776"/>
                        <a14:foregroundMark x1="17917" y1="17897" x2="17917" y2="17897"/>
                        <a14:foregroundMark x1="21874" y1="18461" x2="21874" y2="18461"/>
                        <a14:foregroundMark x1="25102" y1="18023" x2="25102" y2="18023"/>
                        <a14:foregroundMark x1="28013" y1="17584" x2="28013" y2="17584"/>
                        <a14:foregroundMark x1="28877" y1="15144" x2="28877" y2="15144"/>
                        <a14:foregroundMark x1="31560" y1="16333" x2="31560" y2="16333"/>
                        <a14:foregroundMark x1="33106" y1="14143" x2="33106" y2="14143"/>
                        <a14:foregroundMark x1="33424" y1="10576" x2="33424" y2="10576"/>
                        <a14:foregroundMark x1="34061" y1="6821" x2="34061" y2="6821"/>
                        <a14:foregroundMark x1="35198" y1="5131" x2="35198" y2="5131"/>
                        <a14:foregroundMark x1="35425" y1="10576" x2="35425" y2="10576"/>
                        <a14:foregroundMark x1="37608" y1="13705" x2="37608" y2="13705"/>
                        <a14:foregroundMark x1="40427" y1="14894" x2="40746" y2="15144"/>
                        <a14:foregroundMark x1="42929" y1="17021" x2="42929" y2="17021"/>
                        <a14:foregroundMark x1="45430" y1="18586" x2="45430" y2="18586"/>
                        <a14:foregroundMark x1="44065" y1="21902" x2="44065" y2="21902"/>
                        <a14:foregroundMark x1="44065" y1="25219" x2="44065" y2="25219"/>
                        <a14:foregroundMark x1="46021" y1="28473" x2="46021" y2="28473"/>
                        <a14:foregroundMark x1="47704" y1="32228" x2="47704" y2="32228"/>
                        <a14:foregroundMark x1="48749" y1="36233" x2="48749" y2="36233"/>
                        <a14:foregroundMark x1="50205" y1="37797" x2="50205" y2="37797"/>
                        <a14:foregroundMark x1="52387" y1="38235" x2="52797" y2="38235"/>
                        <a14:foregroundMark x1="55616" y1="38673" x2="55616" y2="38673"/>
                        <a14:foregroundMark x1="58345" y1="38986" x2="58345" y2="38986"/>
                        <a14:foregroundMark x1="60118" y1="39549" x2="60118" y2="39549"/>
                        <a14:foregroundMark x1="62210" y1="42115" x2="62210" y2="42115"/>
                        <a14:foregroundMark x1="63529" y1="46245" x2="63529" y2="46245"/>
                        <a14:foregroundMark x1="65211" y1="48310" x2="65211" y2="48310"/>
                        <a14:foregroundMark x1="67394" y1="50438" x2="67713" y2="51001"/>
                        <a14:foregroundMark x1="69486" y1="53004" x2="69486" y2="53004"/>
                        <a14:foregroundMark x1="72897" y1="56446" x2="72897" y2="56446"/>
                        <a14:foregroundMark x1="70396" y1="58448" x2="70396" y2="58448"/>
                        <a14:foregroundMark x1="70532" y1="63204" x2="70532" y2="63204"/>
                        <a14:foregroundMark x1="64984" y1="60451" x2="64984" y2="60451"/>
                        <a14:foregroundMark x1="59072" y1="47997" x2="59072" y2="47997"/>
                        <a14:foregroundMark x1="49568" y1="46683" x2="49568" y2="46683"/>
                        <a14:foregroundMark x1="41337" y1="36546" x2="41337" y2="36546"/>
                        <a14:foregroundMark x1="36153" y1="23217" x2="36153" y2="23217"/>
                        <a14:foregroundMark x1="29377" y1="29474" x2="29059" y2="29662"/>
                        <a14:foregroundMark x1="22192" y1="28223" x2="22192" y2="28223"/>
                        <a14:foregroundMark x1="27603" y1="35670" x2="27603" y2="35670"/>
                        <a14:foregroundMark x1="32606" y1="41802" x2="32606" y2="41802"/>
                        <a14:foregroundMark x1="43111" y1="42428" x2="43111" y2="42428"/>
                        <a14:foregroundMark x1="47067" y1="51126" x2="47067" y2="51126"/>
                        <a14:foregroundMark x1="54980" y1="55569" x2="54980" y2="55569"/>
                        <a14:foregroundMark x1="54070" y1="49875" x2="54070" y2="49875"/>
                        <a14:foregroundMark x1="48113" y1="41552" x2="48113" y2="41552"/>
                        <a14:foregroundMark x1="31969" y1="23342" x2="32106" y2="24030"/>
                        <a14:foregroundMark x1="22374" y1="33542" x2="22374" y2="33542"/>
                        <a14:foregroundMark x1="18736" y1="39111" x2="18736" y2="39111"/>
                        <a14:foregroundMark x1="58936" y1="55757" x2="58936" y2="55757"/>
                        <a14:foregroundMark x1="63438" y1="73967" x2="63438" y2="73967"/>
                        <a14:foregroundMark x1="34061" y1="3692" x2="34061" y2="3692"/>
                        <a14:foregroundMark x1="17099" y1="27785" x2="17099" y2="27785"/>
                        <a14:foregroundMark x1="20646" y1="17897" x2="20646" y2="17897"/>
                        <a14:foregroundMark x1="79172" y1="70526" x2="79172" y2="70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9" y="599760"/>
            <a:ext cx="8353181" cy="606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6056" y="692696"/>
            <a:ext cx="36724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Main surface water bodies  the Master Plan area</a:t>
            </a:r>
            <a:r>
              <a:rPr lang="el-GR" sz="2200" dirty="0" smtClean="0">
                <a:latin typeface="Arial" charset="0"/>
              </a:rPr>
              <a:t>:</a:t>
            </a: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Arial" charset="0"/>
              </a:rPr>
              <a:t>Axios</a:t>
            </a:r>
            <a:r>
              <a:rPr lang="en-US" sz="2200" dirty="0" smtClean="0">
                <a:latin typeface="Arial" charset="0"/>
              </a:rPr>
              <a:t> River</a:t>
            </a:r>
            <a:endParaRPr lang="el-GR" sz="2200" dirty="0" smtClean="0">
              <a:latin typeface="Arial" charset="0"/>
            </a:endParaRP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Arial" charset="0"/>
              </a:rPr>
              <a:t>Vardarovasi</a:t>
            </a:r>
            <a:r>
              <a:rPr lang="en-US" sz="2200" dirty="0" smtClean="0">
                <a:latin typeface="Arial" charset="0"/>
              </a:rPr>
              <a:t> River</a:t>
            </a:r>
            <a:endParaRPr lang="el-GR" sz="2200" dirty="0">
              <a:latin typeface="Arial" charset="0"/>
            </a:endParaRP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Arial" charset="0"/>
              </a:rPr>
              <a:t>Gallikos</a:t>
            </a:r>
            <a:r>
              <a:rPr lang="en-US" sz="2200" dirty="0" smtClean="0">
                <a:latin typeface="Arial" charset="0"/>
              </a:rPr>
              <a:t> River</a:t>
            </a:r>
            <a:endParaRPr lang="el-GR" sz="2200" dirty="0" smtClean="0">
              <a:latin typeface="Arial" charset="0"/>
            </a:endParaRP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Arial" charset="0"/>
              </a:rPr>
              <a:t>Anthemountas</a:t>
            </a:r>
            <a:r>
              <a:rPr lang="en-US" sz="2200" dirty="0" smtClean="0">
                <a:latin typeface="Arial" charset="0"/>
              </a:rPr>
              <a:t> River</a:t>
            </a:r>
            <a:endParaRPr lang="el-GR" sz="2200" dirty="0" smtClean="0"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Surface Water Bodies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4012"/>
          <a:stretch/>
        </p:blipFill>
        <p:spPr>
          <a:xfrm>
            <a:off x="953621" y="1700808"/>
            <a:ext cx="6495220" cy="507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3617" y="592812"/>
            <a:ext cx="75068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>
              <a:spcBef>
                <a:spcPts val="600"/>
              </a:spcBef>
              <a:defRPr/>
            </a:pPr>
            <a:r>
              <a:rPr lang="el-GR" sz="2200" dirty="0" smtClean="0">
                <a:latin typeface="+mj-lt"/>
              </a:rPr>
              <a:t>27 </a:t>
            </a:r>
            <a:r>
              <a:rPr lang="en-US" sz="2200" dirty="0" smtClean="0">
                <a:latin typeface="+mj-lt"/>
              </a:rPr>
              <a:t>Meteorological Stations </a:t>
            </a:r>
            <a:r>
              <a:rPr lang="en-US" sz="2000" dirty="0" smtClean="0">
                <a:latin typeface="+mj-lt"/>
              </a:rPr>
              <a:t>(MS) </a:t>
            </a:r>
            <a:r>
              <a:rPr lang="en-US" sz="2200" dirty="0" smtClean="0">
                <a:latin typeface="+mj-lt"/>
              </a:rPr>
              <a:t>are considered in the Flood Risk Management Plan of the Water District of Central Macedonia</a:t>
            </a:r>
            <a:endParaRPr lang="el-GR" sz="2200" dirty="0" smtClean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6056" y="1797531"/>
            <a:ext cx="38164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4 MS in the study area</a:t>
            </a:r>
            <a:r>
              <a:rPr lang="el-GR" sz="2200" dirty="0" smtClean="0">
                <a:latin typeface="Arial" charset="0"/>
              </a:rPr>
              <a:t>:</a:t>
            </a: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charset="0"/>
              </a:rPr>
              <a:t>MS of </a:t>
            </a:r>
            <a:r>
              <a:rPr lang="en-US" sz="2200" dirty="0" err="1" smtClean="0">
                <a:latin typeface="Arial" charset="0"/>
              </a:rPr>
              <a:t>Chalastra</a:t>
            </a:r>
            <a:endParaRPr lang="el-GR" sz="2200" dirty="0" smtClean="0">
              <a:latin typeface="Arial" charset="0"/>
            </a:endParaRP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charset="0"/>
              </a:rPr>
              <a:t>MS of </a:t>
            </a:r>
            <a:r>
              <a:rPr lang="en-US" sz="2200" dirty="0" err="1" smtClean="0">
                <a:latin typeface="Arial" charset="0"/>
              </a:rPr>
              <a:t>Mikra</a:t>
            </a:r>
            <a:endParaRPr lang="el-GR" sz="2200" dirty="0">
              <a:latin typeface="Arial" charset="0"/>
            </a:endParaRP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charset="0"/>
              </a:rPr>
              <a:t>MS of </a:t>
            </a:r>
            <a:r>
              <a:rPr lang="en-US" sz="2200" dirty="0" err="1" smtClean="0">
                <a:latin typeface="Arial" charset="0"/>
              </a:rPr>
              <a:t>Oraiokastro</a:t>
            </a:r>
            <a:endParaRPr lang="el-GR" sz="2200" dirty="0" smtClean="0">
              <a:latin typeface="Arial" charset="0"/>
            </a:endParaRPr>
          </a:p>
          <a:p>
            <a:pPr marL="447675" indent="-2667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charset="0"/>
              </a:rPr>
              <a:t>MS of </a:t>
            </a:r>
            <a:r>
              <a:rPr lang="en-US" sz="2200" dirty="0" err="1" smtClean="0">
                <a:latin typeface="Arial" charset="0"/>
              </a:rPr>
              <a:t>Vathylakos</a:t>
            </a:r>
            <a:endParaRPr lang="el-GR" sz="2200" dirty="0" smtClean="0">
              <a:latin typeface="Arial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Precipitation Stations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397339"/>
            <a:ext cx="238345" cy="2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628799"/>
            <a:ext cx="208800" cy="21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78496" y="1529497"/>
            <a:ext cx="27859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Historical Flood Events </a:t>
            </a:r>
          </a:p>
          <a:p>
            <a:r>
              <a:rPr lang="el-GR" sz="2000" dirty="0" smtClean="0">
                <a:latin typeface="Arial" charset="0"/>
              </a:rPr>
              <a:t>(43</a:t>
            </a:r>
            <a:r>
              <a:rPr lang="en-US" sz="2000" dirty="0" smtClean="0">
                <a:latin typeface="Arial" charset="0"/>
              </a:rPr>
              <a:t> events in the study area</a:t>
            </a:r>
            <a:r>
              <a:rPr lang="el-GR" sz="2000" dirty="0" smtClean="0">
                <a:latin typeface="Arial" charset="0"/>
              </a:rPr>
              <a:t>)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6178496" y="3308211"/>
            <a:ext cx="27859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Significant historical flood events </a:t>
            </a:r>
          </a:p>
          <a:p>
            <a:r>
              <a:rPr lang="el-GR" sz="2000" dirty="0" smtClean="0">
                <a:latin typeface="Arial" charset="0"/>
              </a:rPr>
              <a:t>(6</a:t>
            </a:r>
            <a:r>
              <a:rPr lang="en-US" sz="2000" dirty="0" smtClean="0">
                <a:latin typeface="Arial" charset="0"/>
              </a:rPr>
              <a:t> events in the study area</a:t>
            </a:r>
            <a:r>
              <a:rPr lang="el-GR" sz="2000" dirty="0" smtClean="0">
                <a:latin typeface="Arial" charset="0"/>
              </a:rPr>
              <a:t>)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7" l="0" r="99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9193"/>
          <a:stretch/>
        </p:blipFill>
        <p:spPr>
          <a:xfrm>
            <a:off x="1043608" y="1124744"/>
            <a:ext cx="4725963" cy="5112568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Historical Flood Events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20072" y="2465432"/>
            <a:ext cx="352839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dirty="0" smtClean="0">
                <a:latin typeface="Arial" charset="0"/>
              </a:rPr>
              <a:t>GR10RAK0008</a:t>
            </a:r>
            <a:endParaRPr lang="en-US" sz="1900" dirty="0">
              <a:latin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900" dirty="0" smtClean="0">
                <a:latin typeface="Arial" charset="0"/>
              </a:rPr>
              <a:t>GR10RAK0005</a:t>
            </a:r>
            <a:endParaRPr lang="en-US" sz="1900" dirty="0"/>
          </a:p>
        </p:txBody>
      </p:sp>
      <p:sp>
        <p:nvSpPr>
          <p:cNvPr id="16" name="Rectangle 15"/>
          <p:cNvSpPr/>
          <p:nvPr/>
        </p:nvSpPr>
        <p:spPr>
          <a:xfrm>
            <a:off x="4827798" y="3445961"/>
            <a:ext cx="39206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+mj-lt"/>
              </a:rPr>
              <a:t>Total area: 551.19km</a:t>
            </a:r>
            <a:r>
              <a:rPr lang="en-US" sz="2200" baseline="30000" dirty="0" smtClean="0">
                <a:latin typeface="+mj-lt"/>
              </a:rPr>
              <a:t>2</a:t>
            </a:r>
          </a:p>
          <a:p>
            <a:pPr algn="just"/>
            <a:r>
              <a:rPr lang="en-US" sz="2000" dirty="0" smtClean="0">
                <a:latin typeface="+mj-lt"/>
              </a:rPr>
              <a:t>(</a:t>
            </a:r>
            <a:r>
              <a:rPr lang="el-GR" sz="2000" dirty="0" smtClean="0">
                <a:latin typeface="+mj-lt"/>
              </a:rPr>
              <a:t>49</a:t>
            </a:r>
            <a:r>
              <a:rPr lang="en-US" sz="2000" dirty="0" smtClean="0">
                <a:latin typeface="+mj-lt"/>
              </a:rPr>
              <a:t>.</a:t>
            </a:r>
            <a:r>
              <a:rPr lang="el-GR" sz="2000" dirty="0" smtClean="0">
                <a:latin typeface="+mj-lt"/>
              </a:rPr>
              <a:t>93</a:t>
            </a:r>
            <a:r>
              <a:rPr lang="en-US" sz="2000" dirty="0" smtClean="0">
                <a:latin typeface="+mj-lt"/>
              </a:rPr>
              <a:t>% of the Master Plan area)</a:t>
            </a:r>
            <a:r>
              <a:rPr lang="el-GR" sz="2000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" b="988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0" r="15028"/>
          <a:stretch/>
        </p:blipFill>
        <p:spPr>
          <a:xfrm>
            <a:off x="1043608" y="1340768"/>
            <a:ext cx="3672408" cy="4060881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Areas of Potential Significant Flood Risk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4827798" y="2060848"/>
            <a:ext cx="38486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APSFR in the study area: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76187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331640" y="44624"/>
            <a:ext cx="73149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Urban and Rural Flood Resilience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115616" y="982469"/>
            <a:ext cx="7344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+mj-lt"/>
              </a:rPr>
              <a:t>Maintain flood risk of an area at acceptable levels by:</a:t>
            </a:r>
          </a:p>
        </p:txBody>
      </p:sp>
      <p:sp>
        <p:nvSpPr>
          <p:cNvPr id="2" name="AutoShape 2" descr="Αποτέλεσμα εικόνας για SUSTAINABLE develop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" name="AutoShape 4" descr="Αποτέλεσμα εικόνας για SUSTAINABLE developm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4" name="Picture 6" descr="C:\Users\madi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1"/>
            <a:ext cx="3282468" cy="29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043608" y="1513815"/>
            <a:ext cx="39454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indent="-368300" algn="just">
              <a:buFont typeface="Wingdings" panose="05000000000000000000" pitchFamily="2" charset="2"/>
              <a:buChar char="ü"/>
            </a:pPr>
            <a:r>
              <a:rPr lang="en-US" sz="2200" dirty="0" err="1">
                <a:latin typeface="+mj-lt"/>
              </a:rPr>
              <a:t>Minimising</a:t>
            </a:r>
            <a:r>
              <a:rPr lang="en-US" sz="2200" dirty="0">
                <a:latin typeface="+mj-lt"/>
              </a:rPr>
              <a:t> damage and economic losses during flood event</a:t>
            </a:r>
          </a:p>
          <a:p>
            <a:pPr marL="723900" indent="-3683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Protecting the economic vitality of the area</a:t>
            </a:r>
          </a:p>
          <a:p>
            <a:pPr marL="723900" indent="-3683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Ensuring the social equity</a:t>
            </a:r>
            <a:endParaRPr lang="el-GR" sz="2200" dirty="0">
              <a:latin typeface="+mj-lt"/>
            </a:endParaRPr>
          </a:p>
          <a:p>
            <a:pPr marL="723900" indent="-368300" algn="just"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Recovering quickly after the flood 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3617" y="1877630"/>
            <a:ext cx="78668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 algn="just">
              <a:lnSpc>
                <a:spcPct val="150000"/>
              </a:lnSpc>
              <a:buFont typeface="+mj-lt"/>
              <a:buAutoNum type="romanUcPeriod"/>
            </a:pPr>
            <a:r>
              <a:rPr lang="en-US" sz="2200" dirty="0" smtClean="0">
                <a:latin typeface="Arial" charset="0"/>
              </a:rPr>
              <a:t>Collection and organizing of the relevant information</a:t>
            </a:r>
            <a:endParaRPr lang="el-GR" sz="2200" dirty="0">
              <a:latin typeface="Arial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romanUcPeriod"/>
            </a:pPr>
            <a:r>
              <a:rPr lang="en-US" sz="2200" dirty="0" smtClean="0">
                <a:latin typeface="Arial" charset="0"/>
              </a:rPr>
              <a:t>Evaluation of the current situation</a:t>
            </a:r>
            <a:endParaRPr lang="el-GR" sz="2200" dirty="0">
              <a:latin typeface="Arial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romanUcPeriod"/>
            </a:pPr>
            <a:r>
              <a:rPr lang="en-US" sz="2200" dirty="0" smtClean="0">
                <a:latin typeface="Arial" charset="0"/>
              </a:rPr>
              <a:t>Development of proposals for the sustainable management and reduction of flood risk</a:t>
            </a:r>
            <a:endParaRPr lang="el-GR" sz="2200" dirty="0">
              <a:latin typeface="Arial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romanUcPeriod"/>
            </a:pPr>
            <a:r>
              <a:rPr lang="en-US" sz="2200" dirty="0" smtClean="0">
                <a:latin typeface="Arial" charset="0"/>
              </a:rPr>
              <a:t>Development of a data recording list and an internet web database</a:t>
            </a:r>
            <a:endParaRPr lang="el-GR" sz="2200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3617" y="1340768"/>
            <a:ext cx="78668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Arial" charset="0"/>
              </a:rPr>
              <a:t>Main phases of the Master Plan</a:t>
            </a:r>
            <a:r>
              <a:rPr lang="el-GR" sz="2200" dirty="0" smtClean="0">
                <a:latin typeface="Arial" charset="0"/>
              </a:rPr>
              <a:t>:</a:t>
            </a:r>
            <a:endParaRPr lang="el-GR" sz="2200" dirty="0">
              <a:latin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Update </a:t>
            </a:r>
            <a:r>
              <a:rPr lang="en-US" altLang="el-GR" sz="2750" b="1" dirty="0">
                <a:solidFill>
                  <a:srgbClr val="EAEAEA"/>
                </a:solidFill>
                <a:latin typeface="Arial" charset="0"/>
              </a:rPr>
              <a:t>of the Master Plan for Flood Protection Works in areas of the Prefecture of Thessaloniki</a:t>
            </a:r>
            <a:endParaRPr lang="el-GR" altLang="el-GR" sz="275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87624" y="764704"/>
            <a:ext cx="7560840" cy="779894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764704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j-lt"/>
              </a:rPr>
              <a:t>Phase</a:t>
            </a:r>
            <a:r>
              <a:rPr lang="el-GR" sz="2200" b="1" dirty="0" smtClean="0">
                <a:latin typeface="+mj-lt"/>
              </a:rPr>
              <a:t> Ι – </a:t>
            </a:r>
            <a:r>
              <a:rPr lang="en-US" sz="2200" b="1" dirty="0" smtClean="0">
                <a:latin typeface="+mj-lt"/>
              </a:rPr>
              <a:t>Collection and Organizing of the Relevant Information</a:t>
            </a:r>
            <a:endParaRPr lang="en-US" sz="22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87624" y="1688633"/>
            <a:ext cx="7560840" cy="4628823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1700808"/>
            <a:ext cx="72728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Collection and digitization of all the available flood protection studies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Evaluation of the Flood Risk Management Plan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Localization and mapping of the existing and on-going flood protection works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Evaluation of the feasibility of the proposed works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Collection of information regarding the historical flood events in a more detailed way compared to the information included in the Flood Risk Management Plan and the 1</a:t>
            </a:r>
            <a:r>
              <a:rPr lang="en-US" sz="2200" baseline="30000" dirty="0" smtClean="0">
                <a:latin typeface="+mj-lt"/>
              </a:rPr>
              <a:t>st</a:t>
            </a:r>
            <a:r>
              <a:rPr lang="en-US" sz="2200" dirty="0" smtClean="0">
                <a:latin typeface="+mj-lt"/>
              </a:rPr>
              <a:t> Revision of the River Basin Management Plan of the Water District of Central Macedonia</a:t>
            </a:r>
            <a:endParaRPr lang="el-GR" sz="2200" dirty="0" smtClean="0">
              <a:latin typeface="+mj-lt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Main Phases of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the Master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Plan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87624" y="764704"/>
            <a:ext cx="7560840" cy="504056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796642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j-lt"/>
              </a:rPr>
              <a:t>Phase</a:t>
            </a:r>
            <a:r>
              <a:rPr lang="el-GR" sz="2200" b="1" dirty="0" smtClean="0">
                <a:latin typeface="+mj-lt"/>
              </a:rPr>
              <a:t> ΙΙ</a:t>
            </a:r>
            <a:r>
              <a:rPr lang="el-GR" sz="2200" b="1" dirty="0">
                <a:latin typeface="+mj-lt"/>
              </a:rPr>
              <a:t> </a:t>
            </a:r>
            <a:r>
              <a:rPr lang="el-GR" sz="2200" b="1" dirty="0" smtClean="0">
                <a:latin typeface="+mj-lt"/>
              </a:rPr>
              <a:t>– </a:t>
            </a:r>
            <a:r>
              <a:rPr lang="en-US" sz="2200" b="1" dirty="0" smtClean="0">
                <a:latin typeface="+mj-lt"/>
              </a:rPr>
              <a:t>Evaluation of the Current Situation</a:t>
            </a:r>
            <a:endParaRPr lang="en-US" sz="22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87624" y="1544616"/>
            <a:ext cx="7560840" cy="3613162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1556792"/>
            <a:ext cx="72728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Evaluation of the effectiveness of the flood protection works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Recording of the features of the water recipients for each sub-basin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Flood risk assessment of vulnerable areas</a:t>
            </a: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Evaluation of the measures proposed in the Flood Risk Management Plan</a:t>
            </a: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Consultation with stakeholders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on a frequent time basis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Main Phases of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the Master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Plan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87624" y="764704"/>
            <a:ext cx="7560840" cy="779894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76470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j-lt"/>
              </a:rPr>
              <a:t>Phase</a:t>
            </a:r>
            <a:r>
              <a:rPr lang="el-GR" sz="2200" b="1" dirty="0" smtClean="0">
                <a:latin typeface="+mj-lt"/>
              </a:rPr>
              <a:t> ΙΙΙ – </a:t>
            </a:r>
            <a:r>
              <a:rPr lang="en-US" sz="2200" b="1" dirty="0" smtClean="0">
                <a:latin typeface="+mj-lt"/>
              </a:rPr>
              <a:t>Development of proposals for the sustainable management and reduction of flood risk</a:t>
            </a:r>
            <a:endParaRPr lang="en-US" sz="2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1700808"/>
            <a:ext cx="7344816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Determination of the designing principles of flood protection works</a:t>
            </a: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Development of structural and non-structural measures and assessment of their effectiveness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Ranking of the structural and non-structural measures under study</a:t>
            </a:r>
            <a:r>
              <a:rPr lang="el-GR" sz="2200" dirty="0" smtClean="0">
                <a:latin typeface="+mj-lt"/>
              </a:rPr>
              <a:t> 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Development of a web-based platform for consultation with stakeholders</a:t>
            </a: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Development of proposals for enhancing the efficiency of the structural works</a:t>
            </a: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Determination of a periodic inspection and maintenance of the rivers as well the structural works</a:t>
            </a:r>
            <a:endParaRPr lang="el-GR" sz="2200" dirty="0" smtClean="0">
              <a:latin typeface="+mj-lt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Main Phases of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the Master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Plan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cxnSp>
        <p:nvCxnSpPr>
          <p:cNvPr id="5" name="Ευθεία γραμμή σύνδεσης 4"/>
          <p:cNvCxnSpPr/>
          <p:nvPr/>
        </p:nvCxnSpPr>
        <p:spPr bwMode="auto">
          <a:xfrm>
            <a:off x="1187624" y="1700808"/>
            <a:ext cx="0" cy="468052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Ευθεία γραμμή σύνδεσης 9"/>
          <p:cNvCxnSpPr/>
          <p:nvPr/>
        </p:nvCxnSpPr>
        <p:spPr bwMode="auto">
          <a:xfrm>
            <a:off x="1187624" y="1700808"/>
            <a:ext cx="756084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Ευθεία γραμμή σύνδεσης 11"/>
          <p:cNvCxnSpPr/>
          <p:nvPr/>
        </p:nvCxnSpPr>
        <p:spPr bwMode="auto">
          <a:xfrm>
            <a:off x="8748464" y="1700808"/>
            <a:ext cx="0" cy="468052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54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87624" y="764704"/>
            <a:ext cx="7560840" cy="779894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76470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j-lt"/>
              </a:rPr>
              <a:t>Phase</a:t>
            </a:r>
            <a:r>
              <a:rPr lang="el-GR" sz="2200" b="1" dirty="0" smtClean="0">
                <a:latin typeface="+mj-lt"/>
              </a:rPr>
              <a:t> ΙΙΙ – </a:t>
            </a:r>
            <a:r>
              <a:rPr lang="en-US" sz="2200" b="1" dirty="0" smtClean="0">
                <a:latin typeface="+mj-lt"/>
              </a:rPr>
              <a:t>Development of proposals for the sustainable management and reduction of flood risk</a:t>
            </a:r>
            <a:endParaRPr lang="en-US" sz="2200" b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1867034"/>
            <a:ext cx="7344816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900"/>
              </a:spcBef>
              <a:buFont typeface="+mj-lt"/>
              <a:buAutoNum type="arabicPeriod" startAt="7"/>
            </a:pPr>
            <a:r>
              <a:rPr lang="en-US" sz="2200" dirty="0" smtClean="0">
                <a:latin typeface="+mj-lt"/>
              </a:rPr>
              <a:t>Development of proposals for defining the competences of the stakeholders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 startAt="7"/>
            </a:pPr>
            <a:r>
              <a:rPr lang="en-US" sz="2200" dirty="0" smtClean="0">
                <a:latin typeface="+mj-lt"/>
              </a:rPr>
              <a:t>Development of proposals for funding the construction of new flood protection works and maintenance the existing ones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Main Phases of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the Master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Plan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  <p:cxnSp>
        <p:nvCxnSpPr>
          <p:cNvPr id="5" name="Ευθεία γραμμή σύνδεσης 4"/>
          <p:cNvCxnSpPr/>
          <p:nvPr/>
        </p:nvCxnSpPr>
        <p:spPr bwMode="auto">
          <a:xfrm>
            <a:off x="1187624" y="1844824"/>
            <a:ext cx="0" cy="1944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Ευθεία γραμμή σύνδεσης 9"/>
          <p:cNvCxnSpPr/>
          <p:nvPr/>
        </p:nvCxnSpPr>
        <p:spPr bwMode="auto">
          <a:xfrm>
            <a:off x="1187624" y="3789040"/>
            <a:ext cx="756084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Ευθεία γραμμή σύνδεσης 11"/>
          <p:cNvCxnSpPr/>
          <p:nvPr/>
        </p:nvCxnSpPr>
        <p:spPr bwMode="auto">
          <a:xfrm>
            <a:off x="8748464" y="1844824"/>
            <a:ext cx="0" cy="1944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392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87624" y="764704"/>
            <a:ext cx="7560840" cy="779894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76470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+mj-lt"/>
              </a:rPr>
              <a:t>Phase</a:t>
            </a:r>
            <a:r>
              <a:rPr lang="el-GR" sz="2200" b="1" dirty="0" smtClean="0">
                <a:latin typeface="+mj-lt"/>
              </a:rPr>
              <a:t> Ι</a:t>
            </a:r>
            <a:r>
              <a:rPr lang="en-US" sz="2200" b="1" dirty="0" smtClean="0">
                <a:latin typeface="+mj-lt"/>
              </a:rPr>
              <a:t>V</a:t>
            </a:r>
            <a:r>
              <a:rPr lang="el-GR" sz="2200" b="1" dirty="0" smtClean="0">
                <a:latin typeface="+mj-lt"/>
              </a:rPr>
              <a:t> – </a:t>
            </a:r>
            <a:r>
              <a:rPr lang="en-US" sz="2200" b="1" dirty="0" smtClean="0">
                <a:latin typeface="+mj-lt"/>
              </a:rPr>
              <a:t>Development of a Data Recording List and an Internet Web Database</a:t>
            </a:r>
            <a:endParaRPr lang="en-US" sz="22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87624" y="1688632"/>
            <a:ext cx="7560840" cy="3043775"/>
          </a:xfrm>
          <a:prstGeom prst="rect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1700808"/>
            <a:ext cx="7416824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900"/>
              </a:spcBef>
            </a:pPr>
            <a:r>
              <a:rPr lang="en-US" sz="2200" dirty="0" smtClean="0">
                <a:latin typeface="+mj-lt"/>
              </a:rPr>
              <a:t>Development of an information system including</a:t>
            </a:r>
            <a:r>
              <a:rPr lang="el-GR" sz="2200" dirty="0" smtClean="0">
                <a:latin typeface="+mj-lt"/>
              </a:rPr>
              <a:t>:</a:t>
            </a:r>
            <a:endParaRPr lang="en-US" sz="2200" dirty="0">
              <a:latin typeface="+mj-lt"/>
            </a:endParaRP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Data collected or created in the framework of the implementation of the 2007/60/EC Directive as well as the new data which will be created</a:t>
            </a:r>
          </a:p>
          <a:p>
            <a:pPr marL="457200" indent="-457200" algn="just">
              <a:spcBef>
                <a:spcPts val="900"/>
              </a:spcBef>
              <a:buFont typeface="+mj-lt"/>
              <a:buAutoNum type="arabicPeriod"/>
            </a:pPr>
            <a:r>
              <a:rPr lang="en-US" sz="2200" dirty="0" smtClean="0">
                <a:latin typeface="+mj-lt"/>
              </a:rPr>
              <a:t>Surveying of technical works within the river network, the flood protection embankments, the river channels, the main road network and the major infrastructure of the area</a:t>
            </a:r>
            <a:endParaRPr lang="el-GR" sz="2200" dirty="0" smtClean="0">
              <a:latin typeface="+mj-lt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Main Phases of </a:t>
            </a:r>
            <a:r>
              <a:rPr lang="en-US" altLang="el-GR" sz="2800" b="1" dirty="0">
                <a:solidFill>
                  <a:srgbClr val="EAEAEA"/>
                </a:solidFill>
                <a:latin typeface="Arial" charset="0"/>
              </a:rPr>
              <a:t>the Master </a:t>
            </a: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Plan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569404" y="1556792"/>
            <a:ext cx="8077200" cy="1008062"/>
          </a:xfrm>
        </p:spPr>
        <p:txBody>
          <a:bodyPr/>
          <a:lstStyle/>
          <a:p>
            <a:pPr eaLnBrk="1" hangingPunct="1"/>
            <a:r>
              <a:rPr lang="en-US" sz="3000" dirty="0" smtClean="0">
                <a:solidFill>
                  <a:srgbClr val="FFFFFF"/>
                </a:solidFill>
              </a:rPr>
              <a:t>Thank you</a:t>
            </a:r>
            <a:br>
              <a:rPr lang="en-US" sz="3000" dirty="0" smtClean="0">
                <a:solidFill>
                  <a:srgbClr val="FFFFFF"/>
                </a:solidFill>
              </a:rPr>
            </a:br>
            <a:r>
              <a:rPr lang="en-US" sz="3000" dirty="0" smtClean="0">
                <a:solidFill>
                  <a:srgbClr val="FFFFFF"/>
                </a:solidFill>
              </a:rPr>
              <a:t>for your attention</a:t>
            </a:r>
            <a:endParaRPr lang="en-GB" altLang="el-GR" sz="3000" dirty="0" smtClean="0">
              <a:solidFill>
                <a:srgbClr val="FFFFFF"/>
              </a:solidFill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205408" y="116632"/>
            <a:ext cx="8759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dirty="0" smtClean="0">
                <a:solidFill>
                  <a:srgbClr val="FFFFFF"/>
                </a:solidFill>
                <a:latin typeface="Arial" charset="0"/>
              </a:rPr>
              <a:t>Theme-based training of teaching staff for acquiring new teaching and learning methods</a:t>
            </a:r>
            <a:r>
              <a:rPr lang="el-GR" altLang="el-GR" b="1" dirty="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1" hangingPunct="1"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dirty="0" smtClean="0">
                <a:solidFill>
                  <a:srgbClr val="FFFFFF"/>
                </a:solidFill>
                <a:latin typeface="Arial" charset="0"/>
              </a:rPr>
              <a:t>Department of Civil Engineering, Aristotle University of Thessaloniki</a:t>
            </a:r>
            <a:r>
              <a:rPr lang="el-GR" altLang="el-GR" b="1" dirty="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 eaLnBrk="1" hangingPunct="1"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dirty="0" smtClean="0">
                <a:solidFill>
                  <a:srgbClr val="FFFFFF"/>
                </a:solidFill>
                <a:latin typeface="Arial" charset="0"/>
              </a:rPr>
              <a:t>31</a:t>
            </a:r>
            <a:r>
              <a:rPr lang="en-US" altLang="el-GR" b="1" baseline="30000" dirty="0" smtClean="0">
                <a:solidFill>
                  <a:srgbClr val="FFFFFF"/>
                </a:solidFill>
                <a:latin typeface="Arial" charset="0"/>
              </a:rPr>
              <a:t>th</a:t>
            </a:r>
            <a:r>
              <a:rPr lang="en-US" altLang="el-GR" b="1" dirty="0" smtClean="0">
                <a:solidFill>
                  <a:srgbClr val="FFFFFF"/>
                </a:solidFill>
                <a:latin typeface="Arial" charset="0"/>
              </a:rPr>
              <a:t> October 2019, Thessaloniki</a:t>
            </a:r>
            <a:endParaRPr lang="el-GR" altLang="el-GR" sz="15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123728" y="2985339"/>
            <a:ext cx="4896544" cy="18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sz="1800" b="1" dirty="0" smtClean="0">
                <a:latin typeface="Arial" charset="0"/>
              </a:rPr>
              <a:t>Dr</a:t>
            </a:r>
            <a:r>
              <a:rPr lang="el-GR" altLang="el-GR" sz="1800" b="1" dirty="0" smtClean="0">
                <a:latin typeface="Arial" charset="0"/>
              </a:rPr>
              <a:t>.</a:t>
            </a:r>
            <a:r>
              <a:rPr lang="en-US" altLang="el-GR" sz="1800" b="1" dirty="0" smtClean="0">
                <a:latin typeface="Arial" charset="0"/>
              </a:rPr>
              <a:t> </a:t>
            </a:r>
            <a:r>
              <a:rPr lang="en-US" altLang="el-GR" sz="2000" b="1" dirty="0" smtClean="0">
                <a:latin typeface="Arial" charset="0"/>
              </a:rPr>
              <a:t>Dimitrios Malamataris</a:t>
            </a:r>
            <a:endParaRPr lang="el-GR" altLang="el-GR" sz="2000" b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i="1" dirty="0" smtClean="0">
                <a:latin typeface="Arial" charset="0"/>
              </a:rPr>
              <a:t>Civil/ Hydraulic Engineer M.Sc., Ph.D.</a:t>
            </a:r>
            <a:r>
              <a:rPr lang="el-GR" altLang="el-GR" b="1" i="1" dirty="0" smtClean="0">
                <a:latin typeface="Arial" charset="0"/>
              </a:rPr>
              <a:t> </a:t>
            </a:r>
            <a:br>
              <a:rPr lang="el-GR" altLang="el-GR" b="1" i="1" dirty="0" smtClean="0">
                <a:latin typeface="Arial" charset="0"/>
              </a:rPr>
            </a:br>
            <a:endParaRPr lang="el-GR" altLang="el-GR" sz="500" b="1" i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i="1" dirty="0" smtClean="0">
                <a:latin typeface="Arial" charset="0"/>
              </a:rPr>
              <a:t>at the Consulting Company</a:t>
            </a:r>
            <a:endParaRPr lang="el-GR" altLang="el-GR" b="1" i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endParaRPr lang="el-GR" altLang="el-GR" sz="500" b="1" i="1" dirty="0" smtClean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sz="2000" b="1" i="1" dirty="0" smtClean="0">
                <a:latin typeface="Arial" charset="0"/>
              </a:rPr>
              <a:t>HYETOS</a:t>
            </a:r>
            <a:r>
              <a:rPr lang="el-GR" altLang="el-GR" sz="2000" b="1" i="1" dirty="0" smtClean="0">
                <a:latin typeface="Arial" charset="0"/>
              </a:rPr>
              <a:t> </a:t>
            </a:r>
            <a:r>
              <a:rPr lang="en-US" altLang="el-GR" sz="2000" b="1" i="1" dirty="0" smtClean="0">
                <a:latin typeface="Arial" charset="0"/>
              </a:rPr>
              <a:t>S.A.</a:t>
            </a:r>
            <a:r>
              <a:rPr lang="el-GR" altLang="el-GR" sz="2000" b="1" i="1" dirty="0" smtClean="0">
                <a:latin typeface="Arial" charset="0"/>
              </a:rPr>
              <a:t> </a:t>
            </a:r>
            <a:endParaRPr lang="el-GR" altLang="el-GR" sz="2000" b="1" i="1" dirty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i="1" dirty="0" smtClean="0">
                <a:latin typeface="Arial" charset="0"/>
              </a:rPr>
              <a:t>Studies, Research &amp; Consulting Services</a:t>
            </a:r>
            <a:endParaRPr lang="el-GR" altLang="el-GR" b="1" i="1" dirty="0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</a:pPr>
            <a:r>
              <a:rPr lang="en-US" altLang="el-GR" b="1" i="1" dirty="0" smtClean="0">
                <a:latin typeface="Arial" charset="0"/>
              </a:rPr>
              <a:t>7 </a:t>
            </a:r>
            <a:r>
              <a:rPr lang="en-US" altLang="el-GR" b="1" i="1" dirty="0" err="1" smtClean="0">
                <a:latin typeface="Arial" charset="0"/>
              </a:rPr>
              <a:t>Ippodromiou</a:t>
            </a:r>
            <a:r>
              <a:rPr lang="en-US" altLang="el-GR" b="1" i="1" dirty="0" smtClean="0">
                <a:latin typeface="Arial" charset="0"/>
              </a:rPr>
              <a:t> Sq., </a:t>
            </a:r>
            <a:r>
              <a:rPr lang="el-GR" altLang="el-GR" b="1" i="1" dirty="0" smtClean="0">
                <a:latin typeface="Arial" charset="0"/>
              </a:rPr>
              <a:t>54621</a:t>
            </a:r>
            <a:r>
              <a:rPr lang="en-US" altLang="el-GR" b="1" i="1" dirty="0" smtClean="0">
                <a:latin typeface="Arial" charset="0"/>
              </a:rPr>
              <a:t> Thessaloniki, Greece</a:t>
            </a:r>
            <a:endParaRPr lang="el-GR" altLang="el-GR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0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3" t="18733" r="40305" b="10723"/>
          <a:stretch/>
        </p:blipFill>
        <p:spPr bwMode="auto">
          <a:xfrm>
            <a:off x="2130160" y="44624"/>
            <a:ext cx="504262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 bwMode="auto">
          <a:xfrm>
            <a:off x="3419872" y="692696"/>
            <a:ext cx="2664296" cy="1044000"/>
          </a:xfrm>
          <a:prstGeom prst="rect">
            <a:avLst/>
          </a:prstGeom>
          <a:solidFill>
            <a:srgbClr val="FFFFFF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3635896" y="692696"/>
            <a:ext cx="2304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I regret it!</a:t>
            </a:r>
          </a:p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The deluge will not happen now</a:t>
            </a:r>
            <a:endParaRPr lang="el-GR" sz="2000" dirty="0">
              <a:solidFill>
                <a:sysClr val="windowText" lastClr="000000"/>
              </a:solidFill>
            </a:endParaRPr>
          </a:p>
        </p:txBody>
      </p:sp>
      <p:sp>
        <p:nvSpPr>
          <p:cNvPr id="5" name="Ορθογώνιο 4"/>
          <p:cNvSpPr/>
          <p:nvPr/>
        </p:nvSpPr>
        <p:spPr bwMode="auto">
          <a:xfrm>
            <a:off x="2240124" y="1889096"/>
            <a:ext cx="1944000" cy="648000"/>
          </a:xfrm>
          <a:prstGeom prst="rect">
            <a:avLst/>
          </a:prstGeom>
          <a:solidFill>
            <a:srgbClr val="FFFFFF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236676" y="1889096"/>
            <a:ext cx="1947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What we have to do?</a:t>
            </a:r>
            <a:endParaRPr lang="el-GR" sz="2000" dirty="0">
              <a:solidFill>
                <a:sysClr val="windowText" lastClr="000000"/>
              </a:solidFill>
            </a:endParaRPr>
          </a:p>
        </p:txBody>
      </p:sp>
      <p:sp>
        <p:nvSpPr>
          <p:cNvPr id="7" name="Ορθογώνιο 6"/>
          <p:cNvSpPr/>
          <p:nvPr/>
        </p:nvSpPr>
        <p:spPr bwMode="auto">
          <a:xfrm>
            <a:off x="3924280" y="2636912"/>
            <a:ext cx="3168000" cy="1296144"/>
          </a:xfrm>
          <a:prstGeom prst="rect">
            <a:avLst/>
          </a:prstGeom>
          <a:solidFill>
            <a:srgbClr val="FFFFFF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3815916" y="2773377"/>
            <a:ext cx="32763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ysClr val="windowText" lastClr="000000"/>
                </a:solidFill>
                <a:latin typeface="Arial" charset="0"/>
              </a:rPr>
              <a:t>Build flood protection works in several thousand years…</a:t>
            </a:r>
            <a:endParaRPr lang="el-GR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5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>
          <a:xfrm>
            <a:off x="971601" y="620688"/>
            <a:ext cx="799288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1500" dirty="0">
                <a:latin typeface="+mj-lt"/>
              </a:rPr>
              <a:t>Dam of </a:t>
            </a:r>
            <a:r>
              <a:rPr lang="en-US" sz="1500" dirty="0" err="1">
                <a:latin typeface="+mj-lt"/>
              </a:rPr>
              <a:t>Pramoritsa</a:t>
            </a:r>
            <a:r>
              <a:rPr lang="en-US" sz="1500" dirty="0">
                <a:latin typeface="+mj-lt"/>
              </a:rPr>
              <a:t>. Last access on 30</a:t>
            </a:r>
            <a:r>
              <a:rPr lang="en-US" sz="1500" baseline="30000" dirty="0">
                <a:latin typeface="+mj-lt"/>
              </a:rPr>
              <a:t>th</a:t>
            </a:r>
            <a:r>
              <a:rPr lang="en-US" sz="1500" dirty="0">
                <a:latin typeface="+mj-lt"/>
              </a:rPr>
              <a:t> April 2019, </a:t>
            </a:r>
            <a:r>
              <a:rPr lang="en-US" sz="1500" dirty="0" err="1">
                <a:latin typeface="+mj-lt"/>
              </a:rPr>
              <a:t>ht</a:t>
            </a:r>
            <a:r>
              <a:rPr lang="el-GR" sz="1500" dirty="0" err="1">
                <a:latin typeface="+mj-lt"/>
              </a:rPr>
              <a:t>tps</a:t>
            </a:r>
            <a:r>
              <a:rPr lang="el-GR" sz="1500" dirty="0">
                <a:latin typeface="+mj-lt"/>
              </a:rPr>
              <a:t>://</a:t>
            </a:r>
            <a:r>
              <a:rPr lang="el-GR" sz="1500" dirty="0" err="1">
                <a:latin typeface="+mj-lt"/>
              </a:rPr>
              <a:t>www.tovoion.com</a:t>
            </a:r>
            <a:endParaRPr lang="en-US" sz="1500" dirty="0" smtClean="0">
              <a:latin typeface="+mj-l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1500" dirty="0" smtClean="0">
                <a:latin typeface="+mj-lt"/>
              </a:rPr>
              <a:t>European </a:t>
            </a:r>
            <a:r>
              <a:rPr lang="en-US" sz="1500" dirty="0" err="1">
                <a:latin typeface="+mj-lt"/>
              </a:rPr>
              <a:t>Organisation</a:t>
            </a:r>
            <a:r>
              <a:rPr lang="en-US" sz="1500" dirty="0">
                <a:latin typeface="+mj-lt"/>
              </a:rPr>
              <a:t> for the Exploitation of Meteorological Satellites. </a:t>
            </a:r>
            <a:r>
              <a:rPr lang="en-US" sz="1500" dirty="0" smtClean="0">
                <a:latin typeface="+mj-lt"/>
              </a:rPr>
              <a:t>Last access on 30</a:t>
            </a:r>
            <a:r>
              <a:rPr lang="en-US" sz="1500" baseline="30000" dirty="0" smtClean="0">
                <a:latin typeface="+mj-lt"/>
              </a:rPr>
              <a:t>th</a:t>
            </a:r>
            <a:r>
              <a:rPr lang="en-US" sz="1500" dirty="0" smtClean="0">
                <a:latin typeface="+mj-lt"/>
              </a:rPr>
              <a:t> April 2019,</a:t>
            </a:r>
            <a:r>
              <a:rPr lang="el-GR" sz="1500" dirty="0" smtClean="0">
                <a:latin typeface="+mj-lt"/>
              </a:rPr>
              <a:t> </a:t>
            </a:r>
            <a:r>
              <a:rPr lang="en-US" sz="1500" dirty="0" smtClean="0">
                <a:latin typeface="+mj-lt"/>
              </a:rPr>
              <a:t>https</a:t>
            </a:r>
            <a:r>
              <a:rPr lang="en-US" sz="1500" dirty="0">
                <a:latin typeface="+mj-lt"/>
              </a:rPr>
              <a:t>://</a:t>
            </a:r>
            <a:r>
              <a:rPr lang="en-US" sz="1500" dirty="0" smtClean="0">
                <a:latin typeface="+mj-lt"/>
              </a:rPr>
              <a:t>www.eumetsat.int/website/home/Images/ImageLibrary/DAT_3917405.html</a:t>
            </a:r>
          </a:p>
          <a:p>
            <a:pPr lvl="0" algn="just">
              <a:spcBef>
                <a:spcPts val="0"/>
              </a:spcBef>
              <a:spcAft>
                <a:spcPts val="1200"/>
              </a:spcAft>
            </a:pPr>
            <a:r>
              <a:rPr lang="en-US" sz="1500" dirty="0" err="1">
                <a:latin typeface="+mj-lt"/>
              </a:rPr>
              <a:t>Ilarionas</a:t>
            </a:r>
            <a:r>
              <a:rPr lang="en-US" sz="1500" dirty="0">
                <a:latin typeface="+mj-lt"/>
              </a:rPr>
              <a:t> artificial Lake. Last access on 30</a:t>
            </a:r>
            <a:r>
              <a:rPr lang="en-US" sz="1500" baseline="30000" dirty="0">
                <a:latin typeface="+mj-lt"/>
              </a:rPr>
              <a:t>th</a:t>
            </a:r>
            <a:r>
              <a:rPr lang="en-US" sz="1500" dirty="0">
                <a:latin typeface="+mj-lt"/>
              </a:rPr>
              <a:t> April 2019, </a:t>
            </a:r>
            <a:r>
              <a:rPr lang="el-GR" sz="1500" dirty="0">
                <a:latin typeface="+mj-lt"/>
              </a:rPr>
              <a:t>http://visit-msv.gr</a:t>
            </a:r>
            <a:r>
              <a:rPr lang="el-GR" sz="1500" dirty="0" smtClean="0">
                <a:latin typeface="+mj-lt"/>
              </a:rPr>
              <a:t>.</a:t>
            </a:r>
            <a:endParaRPr lang="en-US" sz="1500" dirty="0">
              <a:latin typeface="+mj-l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1500" dirty="0" smtClean="0">
                <a:latin typeface="+mj-lt"/>
              </a:rPr>
              <a:t>IPCC (2012) </a:t>
            </a:r>
            <a:r>
              <a:rPr lang="en-US" sz="1500" dirty="0">
                <a:latin typeface="+mj-lt"/>
              </a:rPr>
              <a:t>Managing the Risks of Extreme Events and Disasters to Advance Climate Change Adaptation. A Special Report of Working Groups I and II of the Intergovernmental Panel on Climate Change [Field, C.B., V. Barros, T.F. Stocker, D. Qin, D.J. </a:t>
            </a:r>
            <a:r>
              <a:rPr lang="en-US" sz="1500" dirty="0" err="1">
                <a:latin typeface="+mj-lt"/>
              </a:rPr>
              <a:t>Dokken</a:t>
            </a:r>
            <a:r>
              <a:rPr lang="en-US" sz="1500" dirty="0">
                <a:latin typeface="+mj-lt"/>
              </a:rPr>
              <a:t>, K.L. </a:t>
            </a:r>
            <a:r>
              <a:rPr lang="en-US" sz="1500" dirty="0" err="1">
                <a:latin typeface="+mj-lt"/>
              </a:rPr>
              <a:t>Ebi</a:t>
            </a:r>
            <a:r>
              <a:rPr lang="en-US" sz="1500" dirty="0">
                <a:latin typeface="+mj-lt"/>
              </a:rPr>
              <a:t>, M.D. </a:t>
            </a:r>
            <a:r>
              <a:rPr lang="en-US" sz="1500" dirty="0" err="1">
                <a:latin typeface="+mj-lt"/>
              </a:rPr>
              <a:t>Mastrandrea</a:t>
            </a:r>
            <a:r>
              <a:rPr lang="en-US" sz="1500" dirty="0">
                <a:latin typeface="+mj-lt"/>
              </a:rPr>
              <a:t>, K.J. Mach, G.-K. </a:t>
            </a:r>
            <a:r>
              <a:rPr lang="en-US" sz="1500" dirty="0" err="1">
                <a:latin typeface="+mj-lt"/>
              </a:rPr>
              <a:t>Plattner</a:t>
            </a:r>
            <a:r>
              <a:rPr lang="en-US" sz="1500" dirty="0">
                <a:latin typeface="+mj-lt"/>
              </a:rPr>
              <a:t>, S.K. Allen, M. </a:t>
            </a:r>
            <a:r>
              <a:rPr lang="en-US" sz="1500" dirty="0" err="1">
                <a:latin typeface="+mj-lt"/>
              </a:rPr>
              <a:t>Tignor</a:t>
            </a:r>
            <a:r>
              <a:rPr lang="en-US" sz="1500" dirty="0">
                <a:latin typeface="+mj-lt"/>
              </a:rPr>
              <a:t>, and P.M. </a:t>
            </a:r>
            <a:r>
              <a:rPr lang="en-US" sz="1500" dirty="0" err="1">
                <a:latin typeface="+mj-lt"/>
              </a:rPr>
              <a:t>Midgley</a:t>
            </a:r>
            <a:r>
              <a:rPr lang="en-US" sz="1500" dirty="0">
                <a:latin typeface="+mj-lt"/>
              </a:rPr>
              <a:t> (eds.)]. Cambridge University Press, Cambridge, UK, and New York, NY, USA, 582 pp.</a:t>
            </a:r>
            <a:endParaRPr lang="el-GR" sz="1500" dirty="0">
              <a:latin typeface="+mj-l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1500" dirty="0" smtClean="0">
                <a:latin typeface="+mj-lt"/>
              </a:rPr>
              <a:t>IPCC (2013) </a:t>
            </a:r>
            <a:r>
              <a:rPr lang="en-US" sz="1500" dirty="0">
                <a:latin typeface="+mj-lt"/>
              </a:rPr>
              <a:t>Climate Change 2013: The Physical Science Basis. Contribution of Working Group I to the Fifth Assessment Report of the </a:t>
            </a:r>
            <a:r>
              <a:rPr lang="en-US" sz="1500" dirty="0" smtClean="0">
                <a:latin typeface="+mj-lt"/>
              </a:rPr>
              <a:t>Intergovernmental Panel </a:t>
            </a:r>
            <a:r>
              <a:rPr lang="en-US" sz="1500" dirty="0">
                <a:latin typeface="+mj-lt"/>
              </a:rPr>
              <a:t>on Climate Change [Stocker, T.F., D. Qin, G.-K. </a:t>
            </a:r>
            <a:r>
              <a:rPr lang="en-US" sz="1500" dirty="0" err="1">
                <a:latin typeface="+mj-lt"/>
              </a:rPr>
              <a:t>Plattner</a:t>
            </a:r>
            <a:r>
              <a:rPr lang="en-US" sz="1500" dirty="0">
                <a:latin typeface="+mj-lt"/>
              </a:rPr>
              <a:t>, M. </a:t>
            </a:r>
            <a:r>
              <a:rPr lang="en-US" sz="1500" dirty="0" err="1">
                <a:latin typeface="+mj-lt"/>
              </a:rPr>
              <a:t>Tignor</a:t>
            </a:r>
            <a:r>
              <a:rPr lang="en-US" sz="1500" dirty="0">
                <a:latin typeface="+mj-lt"/>
              </a:rPr>
              <a:t>, S.K. Allen, J. </a:t>
            </a:r>
            <a:r>
              <a:rPr lang="en-US" sz="1500" dirty="0" err="1">
                <a:latin typeface="+mj-lt"/>
              </a:rPr>
              <a:t>Boschung</a:t>
            </a:r>
            <a:r>
              <a:rPr lang="en-US" sz="1500" dirty="0">
                <a:latin typeface="+mj-lt"/>
              </a:rPr>
              <a:t>, A. </a:t>
            </a:r>
            <a:r>
              <a:rPr lang="en-US" sz="1500" dirty="0" err="1">
                <a:latin typeface="+mj-lt"/>
              </a:rPr>
              <a:t>Nauels</a:t>
            </a:r>
            <a:r>
              <a:rPr lang="en-US" sz="1500" dirty="0">
                <a:latin typeface="+mj-lt"/>
              </a:rPr>
              <a:t>, Y. Xia, V. </a:t>
            </a:r>
            <a:r>
              <a:rPr lang="en-US" sz="1500" dirty="0" err="1">
                <a:latin typeface="+mj-lt"/>
              </a:rPr>
              <a:t>Bex</a:t>
            </a:r>
            <a:r>
              <a:rPr lang="en-US" sz="1500" dirty="0">
                <a:latin typeface="+mj-lt"/>
              </a:rPr>
              <a:t> and P.M. </a:t>
            </a:r>
            <a:r>
              <a:rPr lang="en-US" sz="1500" dirty="0" err="1" smtClean="0">
                <a:latin typeface="+mj-lt"/>
              </a:rPr>
              <a:t>Midgley</a:t>
            </a:r>
            <a:r>
              <a:rPr lang="en-US" sz="1500" dirty="0" smtClean="0">
                <a:latin typeface="+mj-lt"/>
              </a:rPr>
              <a:t> (</a:t>
            </a:r>
            <a:r>
              <a:rPr lang="en-US" sz="1500" dirty="0">
                <a:latin typeface="+mj-lt"/>
              </a:rPr>
              <a:t>eds.)]. Cambridge University Press, Cambridge, United Kingdom and New York, NY, USA, 1535 pp</a:t>
            </a:r>
            <a:r>
              <a:rPr lang="en-US" sz="1500" dirty="0" smtClean="0">
                <a:latin typeface="+mj-lt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1500" dirty="0" smtClean="0">
                <a:latin typeface="+mj-lt"/>
              </a:rPr>
              <a:t>Princeton University (2005) WordNet 2.1. Princeton, New Jersey, Last access on 15</a:t>
            </a:r>
            <a:r>
              <a:rPr lang="en-US" sz="1500" baseline="30000" dirty="0" smtClean="0">
                <a:latin typeface="+mj-lt"/>
              </a:rPr>
              <a:t>th</a:t>
            </a:r>
            <a:r>
              <a:rPr lang="en-US" sz="1500" dirty="0" smtClean="0">
                <a:latin typeface="+mj-lt"/>
              </a:rPr>
              <a:t> October 2019, https</a:t>
            </a:r>
            <a:r>
              <a:rPr lang="en-US" sz="1500" dirty="0">
                <a:latin typeface="+mj-lt"/>
              </a:rPr>
              <a:t>://</a:t>
            </a:r>
            <a:r>
              <a:rPr lang="en-US" sz="1500" dirty="0" smtClean="0">
                <a:latin typeface="+mj-lt"/>
              </a:rPr>
              <a:t>wwwwordnet.princeton.edu.</a:t>
            </a:r>
            <a:endParaRPr lang="el-GR" sz="1500" dirty="0" smtClean="0">
              <a:latin typeface="+mj-lt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1500" dirty="0" smtClean="0">
                <a:latin typeface="+mj-lt"/>
              </a:rPr>
              <a:t>World Meteorological Organization (2009) </a:t>
            </a:r>
            <a:r>
              <a:rPr lang="en-US" sz="1500" dirty="0">
                <a:latin typeface="+mj-lt"/>
              </a:rPr>
              <a:t>Integrated flood management: Concept paper (No. 1047). </a:t>
            </a:r>
            <a:r>
              <a:rPr lang="en-US" sz="1500" dirty="0" smtClean="0">
                <a:latin typeface="+mj-lt"/>
              </a:rPr>
              <a:t>Associated </a:t>
            </a:r>
            <a:r>
              <a:rPr lang="en-US" sz="1500" dirty="0" err="1" smtClean="0">
                <a:latin typeface="+mj-lt"/>
              </a:rPr>
              <a:t>Programme</a:t>
            </a:r>
            <a:r>
              <a:rPr lang="en-US" sz="1500" dirty="0" smtClean="0">
                <a:latin typeface="+mj-lt"/>
              </a:rPr>
              <a:t> on Flood Management.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800" b="1" dirty="0" smtClean="0">
                <a:solidFill>
                  <a:srgbClr val="EAEAEA"/>
                </a:solidFill>
                <a:latin typeface="Arial" charset="0"/>
              </a:rPr>
              <a:t>References</a:t>
            </a:r>
            <a:endParaRPr lang="el-GR" altLang="el-GR" sz="280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750" b="1" dirty="0">
                <a:solidFill>
                  <a:srgbClr val="EAEAEA"/>
                </a:solidFill>
                <a:latin typeface="Arial" charset="0"/>
              </a:rPr>
              <a:t>Plan for Flood </a:t>
            </a: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Protection at Streams </a:t>
            </a: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in the Regional Unit of </a:t>
            </a:r>
            <a:r>
              <a:rPr lang="en-US" altLang="el-GR" sz="2750" b="1" dirty="0" err="1" smtClean="0">
                <a:solidFill>
                  <a:srgbClr val="EAEAEA"/>
                </a:solidFill>
                <a:latin typeface="Arial" charset="0"/>
              </a:rPr>
              <a:t>Kozani</a:t>
            </a:r>
            <a:endParaRPr lang="el-GR" altLang="el-GR" sz="2750" b="1" dirty="0">
              <a:solidFill>
                <a:srgbClr val="EAEAEA"/>
              </a:solidFill>
              <a:latin typeface="Arial" charset="0"/>
            </a:endParaRPr>
          </a:p>
        </p:txBody>
      </p:sp>
      <p:pic>
        <p:nvPicPr>
          <p:cNvPr id="1029" name="Picture 5" descr="\\Pelagos\hyetos\ΕΝΕ560\NOTES\Δημήτρης\Greece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" b="100000" l="9979" r="89991">
                        <a14:foregroundMark x1="45479" y1="88584" x2="45479" y2="88584"/>
                        <a14:foregroundMark x1="63260" y1="38813" x2="63260" y2="38813"/>
                        <a14:foregroundMark x1="54188" y1="28352" x2="54188" y2="28352"/>
                        <a14:foregroundMark x1="57212" y1="22001" x2="57212" y2="22001"/>
                        <a14:foregroundMark x1="49924" y1="18597" x2="49924" y2="18597"/>
                        <a14:foregroundMark x1="44239" y1="26152" x2="44239" y2="26152"/>
                        <a14:foregroundMark x1="14212" y1="31009" x2="14212" y2="31009"/>
                        <a14:foregroundMark x1="19897" y1="49813" x2="19897" y2="49813"/>
                        <a14:foregroundMark x1="20774" y1="56372" x2="20774" y2="56372"/>
                        <a14:foregroundMark x1="76051" y1="75176" x2="76051" y2="75176"/>
                        <a14:foregroundMark x1="66616" y1="57119" x2="66616" y2="57119"/>
                        <a14:foregroundMark x1="60568" y1="48070" x2="60568" y2="48070"/>
                        <a14:foregroundMark x1="52404" y1="55874" x2="52404" y2="55874"/>
                        <a14:foregroundMark x1="61839" y1="58323" x2="61839" y2="58323"/>
                        <a14:foregroundMark x1="56486" y1="65878" x2="56486" y2="65878"/>
                        <a14:foregroundMark x1="54884" y1="65878" x2="54884" y2="65878"/>
                        <a14:foregroundMark x1="70003" y1="85637" x2="70003" y2="85637"/>
                        <a14:foregroundMark x1="69277" y1="69074" x2="69277" y2="69074"/>
                        <a14:foregroundMark x1="47445" y1="58821" x2="47445" y2="58821"/>
                        <a14:foregroundMark x1="48140" y1="61976" x2="48140" y2="61976"/>
                        <a14:foregroundMark x1="55246" y1="70527" x2="55246" y2="70527"/>
                        <a14:foregroundMark x1="50801" y1="66625" x2="50801" y2="66625"/>
                        <a14:foregroundMark x1="48685" y1="64674" x2="48685" y2="64674"/>
                        <a14:foregroundMark x1="49380" y1="41760" x2="49380" y2="41760"/>
                        <a14:foregroundMark x1="74448" y1="71482" x2="74448" y2="71482"/>
                        <a14:foregroundMark x1="37496" y1="76629" x2="37496" y2="76629"/>
                        <a14:foregroundMark x1="48866" y1="70776" x2="48866" y2="70776"/>
                        <a14:foregroundMark x1="44421" y1="38813" x2="44421" y2="38813"/>
                        <a14:foregroundMark x1="56486" y1="74927" x2="56486" y2="74927"/>
                        <a14:foregroundMark x1="59873" y1="68825" x2="59873" y2="68825"/>
                        <a14:foregroundMark x1="63411" y1="71482" x2="63411" y2="71482"/>
                        <a14:backgroundMark x1="14575" y1="82482" x2="14575" y2="82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9" r="19278"/>
          <a:stretch/>
        </p:blipFill>
        <p:spPr bwMode="auto">
          <a:xfrm>
            <a:off x="962422" y="1125032"/>
            <a:ext cx="2457450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\\Pelagos\hyetos\ΕΝΕ560\NOTES\Δημήτρης\Municipalities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6" b="98049" l="9979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6" r="8748" b="2210"/>
          <a:stretch/>
        </p:blipFill>
        <p:spPr bwMode="auto">
          <a:xfrm>
            <a:off x="3512708" y="764704"/>
            <a:ext cx="5384957" cy="469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Ευθύγραμμο βέλος σύνδεσης 2"/>
          <p:cNvCxnSpPr/>
          <p:nvPr/>
        </p:nvCxnSpPr>
        <p:spPr bwMode="auto">
          <a:xfrm>
            <a:off x="1691680" y="1772816"/>
            <a:ext cx="3456384" cy="288032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Ορθογώνιο 7"/>
          <p:cNvSpPr/>
          <p:nvPr/>
        </p:nvSpPr>
        <p:spPr>
          <a:xfrm>
            <a:off x="3707904" y="5463556"/>
            <a:ext cx="518976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Arial" charset="0"/>
              </a:rPr>
              <a:t>Population= 150,196 residents </a:t>
            </a:r>
            <a:r>
              <a:rPr lang="en-US" sz="2000" dirty="0" smtClean="0">
                <a:latin typeface="Arial" charset="0"/>
              </a:rPr>
              <a:t>(census of year 2011)</a:t>
            </a:r>
          </a:p>
          <a:p>
            <a:r>
              <a:rPr lang="en-US" sz="2200" dirty="0" smtClean="0">
                <a:latin typeface="Arial" charset="0"/>
              </a:rPr>
              <a:t>Area= 3,516.79 km</a:t>
            </a:r>
            <a:r>
              <a:rPr lang="en-US" sz="2200" baseline="30000" dirty="0" smtClean="0">
                <a:latin typeface="Arial" charset="0"/>
              </a:rPr>
              <a:t>2</a:t>
            </a:r>
            <a:endParaRPr lang="el-GR" sz="2200" baseline="30000" dirty="0"/>
          </a:p>
        </p:txBody>
      </p:sp>
    </p:spTree>
    <p:extLst>
      <p:ext uri="{BB962C8B-B14F-4D97-AF65-F5344CB8AC3E}">
        <p14:creationId xmlns:p14="http://schemas.microsoft.com/office/powerpoint/2010/main" val="394423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3617" y="1628800"/>
            <a:ext cx="772283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1200"/>
              </a:spcAft>
              <a:buFont typeface="+mj-lt"/>
              <a:buAutoNum type="romanUcPeriod"/>
            </a:pPr>
            <a:r>
              <a:rPr lang="en-US" sz="2200" dirty="0" smtClean="0">
                <a:latin typeface="Arial" charset="0"/>
              </a:rPr>
              <a:t>Collection of the relevant studies and recording of the problems and complaints </a:t>
            </a:r>
          </a:p>
          <a:p>
            <a:pPr marL="514350" indent="-514350" algn="just">
              <a:spcAft>
                <a:spcPts val="1200"/>
              </a:spcAft>
              <a:buFont typeface="+mj-lt"/>
              <a:buAutoNum type="romanUcPeriod"/>
            </a:pPr>
            <a:r>
              <a:rPr lang="en-US" sz="2200" dirty="0" smtClean="0">
                <a:latin typeface="Arial" charset="0"/>
              </a:rPr>
              <a:t>Collection of the relevant data included in the 1</a:t>
            </a:r>
            <a:r>
              <a:rPr lang="en-US" sz="2200" baseline="30000" dirty="0" smtClean="0">
                <a:latin typeface="Arial" charset="0"/>
              </a:rPr>
              <a:t>st</a:t>
            </a:r>
            <a:r>
              <a:rPr lang="en-US" sz="2200" dirty="0" smtClean="0">
                <a:latin typeface="Arial" charset="0"/>
              </a:rPr>
              <a:t> Revision of the River Basin Management Plan and the Flood Risk Management Plan and digitization of the surface water bodies</a:t>
            </a:r>
          </a:p>
          <a:p>
            <a:pPr marL="514350" indent="-514350" algn="just">
              <a:spcAft>
                <a:spcPts val="1200"/>
              </a:spcAft>
              <a:buFont typeface="+mj-lt"/>
              <a:buAutoNum type="romanUcPeriod"/>
            </a:pPr>
            <a:r>
              <a:rPr lang="en-US" sz="2200" dirty="0" smtClean="0">
                <a:latin typeface="Arial" charset="0"/>
              </a:rPr>
              <a:t>Performing site inspection at all locations where problems or/and complaints have been reported</a:t>
            </a:r>
          </a:p>
          <a:p>
            <a:pPr marL="514350" indent="-514350" algn="just">
              <a:spcAft>
                <a:spcPts val="1200"/>
              </a:spcAft>
              <a:buFont typeface="+mj-lt"/>
              <a:buAutoNum type="romanUcPeriod"/>
            </a:pPr>
            <a:r>
              <a:rPr lang="en-US" sz="2200" dirty="0">
                <a:latin typeface="Arial" charset="0"/>
              </a:rPr>
              <a:t>Evaluation of the current situation in order the </a:t>
            </a:r>
            <a:r>
              <a:rPr lang="en-US" sz="2200" dirty="0" smtClean="0">
                <a:latin typeface="Arial" charset="0"/>
              </a:rPr>
              <a:t>common cases to </a:t>
            </a:r>
            <a:r>
              <a:rPr lang="en-US" sz="2200" dirty="0">
                <a:latin typeface="Arial" charset="0"/>
              </a:rPr>
              <a:t>be </a:t>
            </a:r>
            <a:r>
              <a:rPr lang="en-US" sz="2200" dirty="0" smtClean="0">
                <a:latin typeface="Arial" charset="0"/>
              </a:rPr>
              <a:t>grouped</a:t>
            </a:r>
          </a:p>
          <a:p>
            <a:pPr marL="514350" indent="-514350" algn="just">
              <a:spcAft>
                <a:spcPts val="1200"/>
              </a:spcAft>
              <a:buFont typeface="+mj-lt"/>
              <a:buAutoNum type="romanUcPeriod"/>
            </a:pPr>
            <a:r>
              <a:rPr lang="en-US" sz="2200" dirty="0">
                <a:latin typeface="Arial" charset="0"/>
              </a:rPr>
              <a:t>Development of a data recording list and a Geographic Information System </a:t>
            </a:r>
            <a:r>
              <a:rPr lang="en-US" sz="2000" dirty="0">
                <a:latin typeface="Arial" charset="0"/>
              </a:rPr>
              <a:t>(G.I.S.) </a:t>
            </a:r>
            <a:r>
              <a:rPr lang="en-US" sz="2200" dirty="0">
                <a:latin typeface="Arial" charset="0"/>
              </a:rPr>
              <a:t>database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200" dirty="0">
                <a:latin typeface="Arial" charset="0"/>
              </a:rPr>
              <a:t>including all the necessary spatial </a:t>
            </a:r>
            <a:r>
              <a:rPr lang="en-US" sz="2200" dirty="0" smtClean="0">
                <a:latin typeface="Arial" charset="0"/>
              </a:rPr>
              <a:t>information</a:t>
            </a:r>
            <a:endParaRPr lang="en-US" sz="2200" dirty="0">
              <a:latin typeface="Arial" charset="0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953617" y="1052736"/>
            <a:ext cx="78668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Arial" charset="0"/>
              </a:rPr>
              <a:t>Main phases of the Master Plan</a:t>
            </a:r>
            <a:r>
              <a:rPr lang="el-GR" sz="2200" dirty="0" smtClean="0">
                <a:latin typeface="Arial" charset="0"/>
              </a:rPr>
              <a:t>:</a:t>
            </a:r>
            <a:endParaRPr lang="el-GR" sz="2200" dirty="0"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750" b="1" dirty="0">
                <a:solidFill>
                  <a:srgbClr val="EAEAEA"/>
                </a:solidFill>
                <a:latin typeface="Arial" charset="0"/>
              </a:rPr>
              <a:t>Plan for Flood </a:t>
            </a: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Protection at Streams </a:t>
            </a: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in the Regional Unit of </a:t>
            </a:r>
            <a:r>
              <a:rPr lang="en-US" altLang="el-GR" sz="2750" b="1" dirty="0" err="1" smtClean="0">
                <a:solidFill>
                  <a:srgbClr val="EAEAEA"/>
                </a:solidFill>
                <a:latin typeface="Arial" charset="0"/>
              </a:rPr>
              <a:t>Kozani</a:t>
            </a:r>
            <a:endParaRPr lang="el-GR" altLang="el-GR" sz="275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6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3617" y="1628800"/>
            <a:ext cx="77228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1200"/>
              </a:spcAft>
              <a:buFont typeface="+mj-lt"/>
              <a:buAutoNum type="romanUcPeriod" startAt="6"/>
            </a:pPr>
            <a:r>
              <a:rPr lang="en-US" sz="2200" dirty="0" smtClean="0">
                <a:latin typeface="Arial" charset="0"/>
              </a:rPr>
              <a:t>Development of holistic thematic maps regarding lakes, rivers, technical works, settlements and other characteristics of the study area </a:t>
            </a:r>
            <a:endParaRPr lang="el-GR" sz="2200" dirty="0" smtClean="0">
              <a:latin typeface="Arial" charset="0"/>
            </a:endParaRPr>
          </a:p>
          <a:p>
            <a:pPr marL="514350" indent="-514350" algn="just">
              <a:spcAft>
                <a:spcPts val="1200"/>
              </a:spcAft>
              <a:buFont typeface="+mj-lt"/>
              <a:buAutoNum type="romanUcPeriod" startAt="6"/>
            </a:pPr>
            <a:r>
              <a:rPr lang="en-US" sz="2200" dirty="0" smtClean="0">
                <a:latin typeface="Arial" charset="0"/>
              </a:rPr>
              <a:t>Categorization of the necessary interventions: (a) short-term </a:t>
            </a:r>
            <a:r>
              <a:rPr lang="en-US" sz="2000" dirty="0" smtClean="0">
                <a:latin typeface="Arial" charset="0"/>
              </a:rPr>
              <a:t>(removal of vegetation, litter and sediment as well as small-scale technical works) </a:t>
            </a:r>
            <a:r>
              <a:rPr lang="en-US" sz="2200" dirty="0" smtClean="0">
                <a:latin typeface="Arial" charset="0"/>
              </a:rPr>
              <a:t>and (b) long-term </a:t>
            </a:r>
            <a:r>
              <a:rPr lang="en-US" sz="2000" dirty="0" smtClean="0">
                <a:latin typeface="Arial" charset="0"/>
              </a:rPr>
              <a:t>(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</a:rPr>
              <a:t>large-scale technical works</a:t>
            </a:r>
            <a:r>
              <a:rPr lang="en-US" sz="2000" dirty="0" smtClean="0">
                <a:latin typeface="Arial" charset="0"/>
              </a:rPr>
              <a:t>) </a:t>
            </a:r>
            <a:r>
              <a:rPr lang="en-US" sz="2200" dirty="0" smtClean="0">
                <a:latin typeface="Arial" charset="0"/>
              </a:rPr>
              <a:t>interventions</a:t>
            </a:r>
          </a:p>
          <a:p>
            <a:pPr marL="514350" indent="-514350" algn="just">
              <a:spcAft>
                <a:spcPts val="1200"/>
              </a:spcAft>
              <a:buFont typeface="+mj-lt"/>
              <a:buAutoNum type="romanUcPeriod" startAt="6"/>
            </a:pPr>
            <a:r>
              <a:rPr lang="en-US" sz="2200" dirty="0" smtClean="0">
                <a:latin typeface="Arial" charset="0"/>
              </a:rPr>
              <a:t>Drawing </a:t>
            </a:r>
            <a:r>
              <a:rPr lang="en-US" sz="2200" dirty="0">
                <a:latin typeface="Arial" charset="0"/>
              </a:rPr>
              <a:t>up of tender documents for the short-term proposed </a:t>
            </a:r>
            <a:r>
              <a:rPr lang="en-US" sz="2200" dirty="0" smtClean="0">
                <a:latin typeface="Arial" charset="0"/>
              </a:rPr>
              <a:t>actions</a:t>
            </a:r>
          </a:p>
          <a:p>
            <a:pPr marL="514350" indent="-514350" algn="just">
              <a:spcAft>
                <a:spcPts val="1200"/>
              </a:spcAft>
              <a:buFont typeface="+mj-lt"/>
              <a:buAutoNum type="romanUcPeriod" startAt="6"/>
            </a:pPr>
            <a:r>
              <a:rPr lang="en-US" sz="2200" dirty="0" smtClean="0">
                <a:latin typeface="Arial" charset="0"/>
              </a:rPr>
              <a:t>Determination </a:t>
            </a:r>
            <a:r>
              <a:rPr lang="en-US" sz="2200" dirty="0">
                <a:latin typeface="Arial" charset="0"/>
              </a:rPr>
              <a:t>of assessment criteria and ranking of the proposed long-term </a:t>
            </a:r>
            <a:r>
              <a:rPr lang="en-US" sz="2200" dirty="0" smtClean="0">
                <a:latin typeface="Arial" charset="0"/>
              </a:rPr>
              <a:t>actions</a:t>
            </a:r>
            <a:endParaRPr lang="en-US" sz="2200" dirty="0">
              <a:latin typeface="Arial" charset="0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953617" y="1052736"/>
            <a:ext cx="78668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Arial" charset="0"/>
              </a:rPr>
              <a:t>Main phases of the Master Plan</a:t>
            </a:r>
            <a:r>
              <a:rPr lang="el-GR" sz="2200" dirty="0" smtClean="0">
                <a:latin typeface="Arial" charset="0"/>
              </a:rPr>
              <a:t>:</a:t>
            </a:r>
            <a:endParaRPr lang="el-GR" sz="2200" dirty="0">
              <a:latin typeface="Aria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Master </a:t>
            </a:r>
            <a:r>
              <a:rPr lang="en-US" altLang="el-GR" sz="2750" b="1" dirty="0">
                <a:solidFill>
                  <a:srgbClr val="EAEAEA"/>
                </a:solidFill>
                <a:latin typeface="Arial" charset="0"/>
              </a:rPr>
              <a:t>Plan for Flood </a:t>
            </a: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Protection at Streams </a:t>
            </a: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in the Regional Unit of </a:t>
            </a:r>
            <a:r>
              <a:rPr lang="en-US" altLang="el-GR" sz="2750" b="1" dirty="0" err="1" smtClean="0">
                <a:solidFill>
                  <a:srgbClr val="EAEAEA"/>
                </a:solidFill>
                <a:latin typeface="Arial" charset="0"/>
              </a:rPr>
              <a:t>Kozani</a:t>
            </a:r>
            <a:endParaRPr lang="el-GR" altLang="el-GR" sz="2750" b="1" dirty="0">
              <a:solidFill>
                <a:srgbClr val="EAEAE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51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Land Cover of the Regional Unit of </a:t>
            </a:r>
            <a:r>
              <a:rPr lang="en-US" altLang="el-GR" sz="2750" b="1" dirty="0" err="1" smtClean="0">
                <a:solidFill>
                  <a:srgbClr val="EAEAEA"/>
                </a:solidFill>
                <a:latin typeface="Arial" charset="0"/>
              </a:rPr>
              <a:t>Kozani</a:t>
            </a:r>
            <a:endParaRPr lang="el-GR" altLang="el-GR" sz="2750" b="1" dirty="0">
              <a:solidFill>
                <a:srgbClr val="EAEAEA"/>
              </a:solidFill>
              <a:latin typeface="Arial" charset="0"/>
            </a:endParaRPr>
          </a:p>
        </p:txBody>
      </p:sp>
      <p:pic>
        <p:nvPicPr>
          <p:cNvPr id="3074" name="Picture 2" descr="\\Pelagos\hyetos\ΕΝΕ560\NOTES\Δημήτρης\CLC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42" b="99377" l="9979" r="89991">
                        <a14:foregroundMark x1="54007" y1="38149" x2="54007" y2="38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1274" r="8337" b="2105"/>
          <a:stretch/>
        </p:blipFill>
        <p:spPr bwMode="auto">
          <a:xfrm>
            <a:off x="899592" y="1052736"/>
            <a:ext cx="5400000" cy="466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5652120" y="1412776"/>
            <a:ext cx="33409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latin typeface="Arial" charset="0"/>
              </a:rPr>
              <a:t>Corine</a:t>
            </a:r>
            <a:r>
              <a:rPr lang="en-US" sz="2200" dirty="0" smtClean="0">
                <a:latin typeface="Arial" charset="0"/>
              </a:rPr>
              <a:t> Land Cover 2018:</a:t>
            </a:r>
            <a:endParaRPr lang="el-GR" sz="2200" dirty="0"/>
          </a:p>
        </p:txBody>
      </p:sp>
      <p:sp>
        <p:nvSpPr>
          <p:cNvPr id="6" name="Ορθογώνιο 5"/>
          <p:cNvSpPr/>
          <p:nvPr/>
        </p:nvSpPr>
        <p:spPr>
          <a:xfrm>
            <a:off x="5939936" y="1844824"/>
            <a:ext cx="26645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</a:rPr>
              <a:t>Artificial surfaces</a:t>
            </a:r>
            <a:endParaRPr lang="en-US" sz="2200" dirty="0" smtClean="0"/>
          </a:p>
        </p:txBody>
      </p:sp>
      <p:sp>
        <p:nvSpPr>
          <p:cNvPr id="7" name="Ορθογώνιο 6"/>
          <p:cNvSpPr/>
          <p:nvPr/>
        </p:nvSpPr>
        <p:spPr>
          <a:xfrm>
            <a:off x="5947824" y="2636912"/>
            <a:ext cx="27286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</a:rPr>
              <a:t>Agricultural areas</a:t>
            </a:r>
            <a:endParaRPr lang="el-GR" sz="2200" dirty="0"/>
          </a:p>
        </p:txBody>
      </p:sp>
      <p:sp>
        <p:nvSpPr>
          <p:cNvPr id="9" name="Ορθογώνιο 8"/>
          <p:cNvSpPr/>
          <p:nvPr/>
        </p:nvSpPr>
        <p:spPr>
          <a:xfrm>
            <a:off x="6168515" y="3523655"/>
            <a:ext cx="25799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</a:rPr>
              <a:t>Forest and semi natural areas</a:t>
            </a:r>
            <a:endParaRPr lang="el-GR" sz="2200" dirty="0"/>
          </a:p>
        </p:txBody>
      </p:sp>
      <p:sp>
        <p:nvSpPr>
          <p:cNvPr id="10" name="Ορθογώνιο 9"/>
          <p:cNvSpPr/>
          <p:nvPr/>
        </p:nvSpPr>
        <p:spPr>
          <a:xfrm>
            <a:off x="6039307" y="4725144"/>
            <a:ext cx="25799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</a:rPr>
              <a:t>Wetlands</a:t>
            </a:r>
            <a:endParaRPr lang="el-GR" sz="2200" dirty="0"/>
          </a:p>
        </p:txBody>
      </p:sp>
      <p:sp>
        <p:nvSpPr>
          <p:cNvPr id="11" name="Ορθογώνιο 10"/>
          <p:cNvSpPr/>
          <p:nvPr/>
        </p:nvSpPr>
        <p:spPr>
          <a:xfrm>
            <a:off x="6191707" y="5518393"/>
            <a:ext cx="25799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</a:rPr>
              <a:t>Water bodies</a:t>
            </a:r>
            <a:endParaRPr lang="el-GR" sz="2200" dirty="0"/>
          </a:p>
        </p:txBody>
      </p:sp>
      <p:sp>
        <p:nvSpPr>
          <p:cNvPr id="3" name="Ορθογώνιο 2"/>
          <p:cNvSpPr/>
          <p:nvPr/>
        </p:nvSpPr>
        <p:spPr>
          <a:xfrm>
            <a:off x="6300192" y="2164794"/>
            <a:ext cx="2541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(173.02km</a:t>
            </a:r>
            <a:r>
              <a:rPr lang="en-US" sz="2000" baseline="30000" dirty="0" smtClean="0">
                <a:latin typeface="Arial" charset="0"/>
              </a:rPr>
              <a:t>2</a:t>
            </a:r>
            <a:r>
              <a:rPr lang="en-US" sz="2000" dirty="0" smtClean="0">
                <a:latin typeface="Arial" charset="0"/>
              </a:rPr>
              <a:t>) (4.92%)</a:t>
            </a:r>
            <a:endParaRPr lang="el-GR" sz="2000" dirty="0"/>
          </a:p>
        </p:txBody>
      </p:sp>
      <p:sp>
        <p:nvSpPr>
          <p:cNvPr id="13" name="Ορθογώνιο 12"/>
          <p:cNvSpPr/>
          <p:nvPr/>
        </p:nvSpPr>
        <p:spPr>
          <a:xfrm>
            <a:off x="6283565" y="2996952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(1,378.62km</a:t>
            </a:r>
            <a:r>
              <a:rPr lang="en-US" sz="2000" baseline="30000" dirty="0" smtClean="0">
                <a:latin typeface="Arial" charset="0"/>
              </a:rPr>
              <a:t>2</a:t>
            </a:r>
            <a:r>
              <a:rPr lang="en-US" sz="2000" dirty="0" smtClean="0">
                <a:latin typeface="Arial" charset="0"/>
              </a:rPr>
              <a:t>) (39.20%)</a:t>
            </a:r>
            <a:endParaRPr lang="el-GR" sz="2000" dirty="0"/>
          </a:p>
        </p:txBody>
      </p:sp>
      <p:sp>
        <p:nvSpPr>
          <p:cNvPr id="14" name="Ορθογώνιο 13"/>
          <p:cNvSpPr/>
          <p:nvPr/>
        </p:nvSpPr>
        <p:spPr>
          <a:xfrm>
            <a:off x="6427581" y="4221088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(1,895.06km</a:t>
            </a:r>
            <a:r>
              <a:rPr lang="en-US" sz="2000" baseline="30000" dirty="0" smtClean="0">
                <a:latin typeface="Arial" charset="0"/>
              </a:rPr>
              <a:t>2</a:t>
            </a:r>
            <a:r>
              <a:rPr lang="en-US" sz="2000" dirty="0" smtClean="0">
                <a:latin typeface="Arial" charset="0"/>
              </a:rPr>
              <a:t>) (53.89%)</a:t>
            </a:r>
            <a:endParaRPr lang="el-GR" sz="2000" dirty="0"/>
          </a:p>
        </p:txBody>
      </p:sp>
      <p:sp>
        <p:nvSpPr>
          <p:cNvPr id="15" name="Ορθογώνιο 14"/>
          <p:cNvSpPr/>
          <p:nvPr/>
        </p:nvSpPr>
        <p:spPr>
          <a:xfrm>
            <a:off x="6372200" y="5045114"/>
            <a:ext cx="2255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(2.01km</a:t>
            </a:r>
            <a:r>
              <a:rPr lang="en-US" sz="2000" baseline="30000" dirty="0" smtClean="0">
                <a:latin typeface="Arial" charset="0"/>
              </a:rPr>
              <a:t>2</a:t>
            </a:r>
            <a:r>
              <a:rPr lang="en-US" sz="2000" dirty="0" smtClean="0">
                <a:latin typeface="Arial" charset="0"/>
              </a:rPr>
              <a:t>) (0.06%)</a:t>
            </a:r>
            <a:endParaRPr lang="el-GR" sz="2000" dirty="0"/>
          </a:p>
        </p:txBody>
      </p:sp>
      <p:sp>
        <p:nvSpPr>
          <p:cNvPr id="16" name="Ορθογώνιο 15"/>
          <p:cNvSpPr/>
          <p:nvPr/>
        </p:nvSpPr>
        <p:spPr>
          <a:xfrm>
            <a:off x="6524600" y="5837202"/>
            <a:ext cx="23984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charset="0"/>
              </a:rPr>
              <a:t>(68.07km</a:t>
            </a:r>
            <a:r>
              <a:rPr lang="en-US" sz="2000" baseline="30000" dirty="0" smtClean="0">
                <a:latin typeface="Arial" charset="0"/>
              </a:rPr>
              <a:t>2</a:t>
            </a:r>
            <a:r>
              <a:rPr lang="en-US" sz="2000" dirty="0" smtClean="0">
                <a:latin typeface="Arial" charset="0"/>
              </a:rPr>
              <a:t>) (1.94%)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1717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9592" y="44624"/>
            <a:ext cx="8244408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l-GR" sz="2750" b="1" dirty="0" smtClean="0">
                <a:solidFill>
                  <a:srgbClr val="EAEAEA"/>
                </a:solidFill>
                <a:latin typeface="Arial" charset="0"/>
              </a:rPr>
              <a:t>Surface Water Bodies in the Regional Unit of </a:t>
            </a:r>
            <a:r>
              <a:rPr lang="en-US" altLang="el-GR" sz="2750" b="1" dirty="0" err="1" smtClean="0">
                <a:solidFill>
                  <a:srgbClr val="EAEAEA"/>
                </a:solidFill>
                <a:latin typeface="Arial" charset="0"/>
              </a:rPr>
              <a:t>Kozani</a:t>
            </a:r>
            <a:endParaRPr lang="el-GR" altLang="el-GR" sz="2750" b="1" dirty="0">
              <a:solidFill>
                <a:srgbClr val="EAEAEA"/>
              </a:solidFill>
              <a:latin typeface="Arial" charset="0"/>
            </a:endParaRPr>
          </a:p>
        </p:txBody>
      </p:sp>
      <p:pic>
        <p:nvPicPr>
          <p:cNvPr id="2051" name="Picture 3" descr="\\Pelagos\hyetos\ΕΝΕ560\NOTES\Δημήτρης\Surface water bodies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" b="98630" l="9979" r="899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3" t="2119" r="8820"/>
          <a:stretch/>
        </p:blipFill>
        <p:spPr bwMode="auto">
          <a:xfrm>
            <a:off x="899592" y="1085850"/>
            <a:ext cx="5400000" cy="4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6084169" y="1219399"/>
            <a:ext cx="28083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1</a:t>
            </a:r>
            <a:r>
              <a:rPr lang="en-US" sz="2200" baseline="30000" dirty="0" smtClean="0">
                <a:latin typeface="Arial" charset="0"/>
              </a:rPr>
              <a:t>st</a:t>
            </a:r>
            <a:r>
              <a:rPr lang="en-US" sz="2200" dirty="0" smtClean="0">
                <a:latin typeface="Arial" charset="0"/>
              </a:rPr>
              <a:t> Revision of the River Basin Management Plan of Western Macedonia: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6327532" y="2564904"/>
            <a:ext cx="15568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</a:rPr>
              <a:t>28 rivers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Arial" charset="0"/>
              </a:rPr>
              <a:t>4 lakes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222518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l-G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l-G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usiness Plan">
  <a:themeElements>
    <a:clrScheme name="Business Plan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Business Pla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l-G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l-G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usiness Plan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 Plan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 Plan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</Template>
  <TotalTime>14655</TotalTime>
  <Words>2272</Words>
  <Application>Microsoft Office PowerPoint</Application>
  <PresentationFormat>Προβολή στην οθόνη (4:3)</PresentationFormat>
  <Paragraphs>304</Paragraphs>
  <Slides>48</Slides>
  <Notes>21</Notes>
  <HiddenSlides>0</HiddenSlides>
  <MMClips>1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48</vt:i4>
      </vt:variant>
    </vt:vector>
  </HeadingPairs>
  <TitlesOfParts>
    <vt:vector size="50" baseType="lpstr">
      <vt:lpstr>Business Plan</vt:lpstr>
      <vt:lpstr>1_Business Plan</vt:lpstr>
      <vt:lpstr>Development of Strategic Flood Management Plans of Urban and Rural Areas in Greece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Thank you for your attention</vt:lpstr>
      <vt:lpstr>Παρουσίαση του PowerPoint</vt:lpstr>
      <vt:lpstr>Παρουσίαση του PowerPoint</vt:lpstr>
    </vt:vector>
  </TitlesOfParts>
  <Company>YETOS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[Company Name]</dc:title>
  <dc:creator>AXELOOS</dc:creator>
  <cp:lastModifiedBy>Δημήτριος Μαλαματάρης</cp:lastModifiedBy>
  <cp:revision>1445</cp:revision>
  <cp:lastPrinted>2016-05-08T07:20:36Z</cp:lastPrinted>
  <dcterms:created xsi:type="dcterms:W3CDTF">2002-09-29T14:03:22Z</dcterms:created>
  <dcterms:modified xsi:type="dcterms:W3CDTF">2019-10-31T08:36:17Z</dcterms:modified>
</cp:coreProperties>
</file>